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MQtQRiD4n9ST21eWwtWIMWjpJ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1515CF-3FBC-41DA-AD02-C06B2E7B3F5E}">
  <a:tblStyle styleId="{DF1515CF-3FBC-41DA-AD02-C06B2E7B3F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0A7C9D4-F210-43CC-87F1-F70C7A3F80F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864"/>
  </p:normalViewPr>
  <p:slideViewPr>
    <p:cSldViewPr snapToGrid="0" snapToObjects="1">
      <p:cViewPr varScale="1">
        <p:scale>
          <a:sx n="96" d="100"/>
          <a:sy n="96" d="100"/>
        </p:scale>
        <p:origin x="16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48521a4f1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f48521a4f1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a:t>
            </a:r>
            <a:r>
              <a:rPr lang="en-GB" sz="1200" b="0" i="0" u="none" strike="noStrike" dirty="0">
                <a:solidFill>
                  <a:srgbClr val="000000"/>
                </a:solidFill>
                <a:latin typeface="Arial"/>
                <a:ea typeface="Arial"/>
                <a:cs typeface="Arial"/>
                <a:sym typeface="Arial"/>
              </a:rPr>
              <a:t>lace value chart and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is the number shown? </a:t>
            </a:r>
            <a:r>
              <a:rPr lang="en-GB" dirty="0">
                <a:solidFill>
                  <a:srgbClr val="000000"/>
                </a:solidFill>
                <a:latin typeface="Arial"/>
                <a:ea typeface="Arial"/>
                <a:cs typeface="Arial"/>
                <a:sym typeface="Arial"/>
              </a:rPr>
              <a:t>How do we write it in words? What would it look like in numerals? What happens when we add 4 tens to the number? Why does that happen?</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a:t>
            </a:r>
            <a:r>
              <a:rPr lang="en-GB" dirty="0">
                <a:solidFill>
                  <a:srgbClr val="000000"/>
                </a:solidFill>
                <a:latin typeface="Arial"/>
                <a:ea typeface="Arial"/>
                <a:cs typeface="Arial"/>
                <a:sym typeface="Arial"/>
              </a:rPr>
              <a:t>upils</a:t>
            </a:r>
            <a:r>
              <a:rPr lang="en-GB" sz="1200" b="0" i="0" u="none" strike="noStrike" dirty="0">
                <a:solidFill>
                  <a:srgbClr val="000000"/>
                </a:solidFill>
                <a:latin typeface="Arial"/>
                <a:ea typeface="Arial"/>
                <a:cs typeface="Arial"/>
                <a:sym typeface="Arial"/>
              </a:rPr>
              <a:t> may not con</a:t>
            </a:r>
            <a:r>
              <a:rPr lang="en-GB" dirty="0">
                <a:solidFill>
                  <a:srgbClr val="000000"/>
                </a:solidFill>
                <a:latin typeface="Arial"/>
                <a:ea typeface="Arial"/>
                <a:cs typeface="Arial"/>
                <a:sym typeface="Arial"/>
              </a:rPr>
              <a:t>fidently add 4 tens to the six tens and adjust, as well as adjusting the hundreds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C</a:t>
            </a:r>
            <a:r>
              <a:rPr lang="en-GB" dirty="0">
                <a:solidFill>
                  <a:srgbClr val="000000"/>
                </a:solidFill>
                <a:latin typeface="Arial"/>
                <a:ea typeface="Arial"/>
                <a:cs typeface="Arial"/>
                <a:sym typeface="Arial"/>
              </a:rPr>
              <a:t>omplete the same questions but with different representations or with different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Add counters to other place value co</a:t>
            </a:r>
            <a:r>
              <a:rPr lang="en-GB" dirty="0">
                <a:solidFill>
                  <a:srgbClr val="000000"/>
                </a:solidFill>
                <a:latin typeface="Arial"/>
                <a:ea typeface="Arial"/>
                <a:cs typeface="Arial"/>
                <a:sym typeface="Arial"/>
              </a:rPr>
              <a:t>lumns, can pupils explain the adjusting</a:t>
            </a:r>
            <a:endParaRPr sz="1200" b="0" i="0" u="none" strike="noStrike" dirty="0">
              <a:solidFill>
                <a:srgbClr val="000000"/>
              </a:solidFill>
              <a:latin typeface="Arial"/>
              <a:ea typeface="Arial"/>
              <a:cs typeface="Arial"/>
              <a:sym typeface="Arial"/>
            </a:endParaRPr>
          </a:p>
        </p:txBody>
      </p:sp>
      <p:sp>
        <p:nvSpPr>
          <p:cNvPr id="142" name="Google Shape;142;gf48521a4f1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48521a4f1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f48521a4f1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290,837 and 361,695</a:t>
            </a:r>
            <a:endParaRPr dirty="0"/>
          </a:p>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Two hundred and ninety thousand, eight hundred and thirty-seven, Three hundred and sixty-one thousand, six hundred and ninety-five</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291,137 and 361,700</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Two hundred and ninety-one thousand, one hundred and thirty-seven, Three hundred and sixty-one thousand, seven hundred</a:t>
            </a:r>
            <a:endParaRPr sz="1300" dirty="0"/>
          </a:p>
        </p:txBody>
      </p:sp>
      <p:sp>
        <p:nvSpPr>
          <p:cNvPr id="178" name="Google Shape;178;gf48521a4f1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equipment for pupils to choose from</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do we say this number? How do we write it? How do we find the sum of its digits?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find reading and writing numbers with placeholders difficult.</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Can you write 3 more 6-digit numbers with a sum of 4?</a:t>
            </a:r>
            <a:endParaRPr b="1" dirty="0"/>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Extension</a:t>
            </a:r>
            <a:r>
              <a:rPr lang="en-GB" sz="1200" i="0" u="none" strike="noStrike" dirty="0">
                <a:solidFill>
                  <a:schemeClr val="dk1"/>
                </a:solidFill>
                <a:latin typeface="Arial"/>
                <a:ea typeface="Arial"/>
                <a:cs typeface="Arial"/>
                <a:sym typeface="Arial"/>
              </a:rPr>
              <a:t> – </a:t>
            </a:r>
            <a:r>
              <a:rPr lang="en-GB" dirty="0">
                <a:latin typeface="Arial"/>
                <a:ea typeface="Arial"/>
                <a:cs typeface="Arial"/>
                <a:sym typeface="Arial"/>
              </a:rPr>
              <a:t> Can you write more 6-digit numbers with a sum of 4?</a:t>
            </a:r>
            <a:r>
              <a:rPr lang="en-GB" sz="1200" i="0" u="none" strike="noStrike" dirty="0">
                <a:solidFill>
                  <a:schemeClr val="dk1"/>
                </a:solidFill>
                <a:latin typeface="Arial"/>
                <a:ea typeface="Arial"/>
                <a:cs typeface="Arial"/>
                <a:sym typeface="Arial"/>
              </a:rPr>
              <a:t> What do you notice about the 6-digit numbers with a sum of 4?</a:t>
            </a:r>
            <a:endParaRPr dirty="0">
              <a:latin typeface="Arial"/>
              <a:ea typeface="Arial"/>
              <a:cs typeface="Arial"/>
              <a:sym typeface="Arial"/>
            </a:endParaRPr>
          </a:p>
        </p:txBody>
      </p:sp>
      <p:sp>
        <p:nvSpPr>
          <p:cNvPr id="186" name="Google Shape;18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200,000 two hundred thousand </a:t>
            </a:r>
            <a:endParaRPr dirty="0"/>
          </a:p>
          <a:p>
            <a:pPr marL="0" lvl="0" indent="0" algn="l" rtl="0">
              <a:spcBef>
                <a:spcPts val="0"/>
              </a:spcBef>
              <a:spcAft>
                <a:spcPts val="0"/>
              </a:spcAft>
              <a:buNone/>
            </a:pPr>
            <a:r>
              <a:rPr lang="en-GB" dirty="0"/>
              <a:t>110,000 one hundred and ten thousand </a:t>
            </a:r>
            <a:endParaRPr dirty="0"/>
          </a:p>
          <a:p>
            <a:pPr marL="0" lvl="0" indent="0" algn="l" rtl="0">
              <a:spcBef>
                <a:spcPts val="0"/>
              </a:spcBef>
              <a:spcAft>
                <a:spcPts val="0"/>
              </a:spcAft>
              <a:buNone/>
            </a:pPr>
            <a:r>
              <a:rPr lang="en-GB" dirty="0"/>
              <a:t>101,000 one hundred and one thousand </a:t>
            </a:r>
            <a:endParaRPr dirty="0"/>
          </a:p>
          <a:p>
            <a:pPr marL="0" lvl="0" indent="0" algn="l" rtl="0">
              <a:spcBef>
                <a:spcPts val="0"/>
              </a:spcBef>
              <a:spcAft>
                <a:spcPts val="0"/>
              </a:spcAft>
              <a:buNone/>
            </a:pPr>
            <a:r>
              <a:rPr lang="en-GB" dirty="0"/>
              <a:t>100,100 one hundred thousand, one hundred </a:t>
            </a:r>
            <a:endParaRPr dirty="0"/>
          </a:p>
          <a:p>
            <a:pPr marL="0" lvl="0" indent="0" algn="l" rtl="0">
              <a:spcBef>
                <a:spcPts val="0"/>
              </a:spcBef>
              <a:spcAft>
                <a:spcPts val="0"/>
              </a:spcAft>
              <a:buNone/>
            </a:pPr>
            <a:r>
              <a:rPr lang="en-GB" dirty="0"/>
              <a:t>100,010 one hundred thousand and ten</a:t>
            </a:r>
            <a:endParaRPr dirty="0"/>
          </a:p>
          <a:p>
            <a:pPr marL="0" lvl="0" indent="0" algn="l" rtl="0">
              <a:spcBef>
                <a:spcPts val="0"/>
              </a:spcBef>
              <a:spcAft>
                <a:spcPts val="0"/>
              </a:spcAft>
              <a:buNone/>
            </a:pPr>
            <a:r>
              <a:rPr lang="en-GB" dirty="0"/>
              <a:t>100,001 one hundred thousand and one</a:t>
            </a:r>
            <a:endParaRPr dirty="0"/>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Key Questions </a:t>
            </a:r>
            <a:r>
              <a:rPr lang="en-GB" sz="1200" i="0" u="none" strike="noStrike" dirty="0">
                <a:solidFill>
                  <a:schemeClr val="dk1"/>
                </a:solidFill>
                <a:latin typeface="Arial"/>
                <a:ea typeface="Arial"/>
                <a:cs typeface="Arial"/>
                <a:sym typeface="Arial"/>
              </a:rPr>
              <a:t>– When do you use the word </a:t>
            </a:r>
            <a:r>
              <a:rPr lang="en-GB" dirty="0">
                <a:latin typeface="Arial"/>
                <a:ea typeface="Arial"/>
                <a:cs typeface="Arial"/>
                <a:sym typeface="Arial"/>
              </a:rPr>
              <a:t>‘and’ when reading and writing a number? When written in words, what is the first number that includes the word ‘and’?</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Misconceptions/ Common Errors </a:t>
            </a:r>
            <a:r>
              <a:rPr lang="en-GB" sz="1200" i="0" u="none" strike="noStrike" dirty="0">
                <a:solidFill>
                  <a:schemeClr val="dk1"/>
                </a:solidFill>
                <a:latin typeface="Arial"/>
                <a:ea typeface="Arial"/>
                <a:cs typeface="Arial"/>
                <a:sym typeface="Arial"/>
              </a:rPr>
              <a:t>– Knowing when to use the word </a:t>
            </a:r>
            <a:r>
              <a:rPr lang="en-GB" dirty="0">
                <a:latin typeface="Arial"/>
                <a:ea typeface="Arial"/>
                <a:cs typeface="Arial"/>
                <a:sym typeface="Arial"/>
              </a:rPr>
              <a:t>‘</a:t>
            </a:r>
            <a:r>
              <a:rPr lang="en-GB" sz="1200" i="0" u="none" strike="noStrike" dirty="0">
                <a:solidFill>
                  <a:schemeClr val="dk1"/>
                </a:solidFill>
                <a:latin typeface="Arial"/>
                <a:ea typeface="Arial"/>
                <a:cs typeface="Arial"/>
                <a:sym typeface="Arial"/>
              </a:rPr>
              <a:t>and</a:t>
            </a:r>
            <a:r>
              <a:rPr lang="en-GB" dirty="0">
                <a:latin typeface="Arial"/>
                <a:ea typeface="Arial"/>
                <a:cs typeface="Arial"/>
                <a:sym typeface="Arial"/>
              </a:rPr>
              <a:t>’</a:t>
            </a:r>
            <a:r>
              <a:rPr lang="en-GB" sz="1200" i="0" u="none" strike="noStrike" dirty="0">
                <a:solidFill>
                  <a:schemeClr val="dk1"/>
                </a:solidFill>
                <a:latin typeface="Arial"/>
                <a:ea typeface="Arial"/>
                <a:cs typeface="Arial"/>
                <a:sym typeface="Arial"/>
              </a:rPr>
              <a:t> within a number can sometimes cause confusion.</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Further Practice </a:t>
            </a:r>
            <a:r>
              <a:rPr lang="en-GB" sz="1200" i="0" u="none" strike="noStrike" dirty="0">
                <a:solidFill>
                  <a:schemeClr val="dk1"/>
                </a:solidFill>
                <a:latin typeface="Arial"/>
                <a:ea typeface="Arial"/>
                <a:cs typeface="Arial"/>
                <a:sym typeface="Arial"/>
              </a:rPr>
              <a:t>– </a:t>
            </a:r>
            <a:r>
              <a:rPr lang="en-GB" dirty="0">
                <a:latin typeface="Arial"/>
                <a:ea typeface="Arial"/>
                <a:cs typeface="Arial"/>
                <a:sym typeface="Arial"/>
              </a:rPr>
              <a:t>Give three 6-digit numbers that use ‘and’ and 3 that do not.</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205" name="Google Shape;20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Arial"/>
                <a:ea typeface="Arial"/>
                <a:cs typeface="Arial"/>
                <a:sym typeface="Arial"/>
              </a:rPr>
              <a:t>How and when to use these slides </a:t>
            </a:r>
            <a:r>
              <a:rPr lang="en-GB" sz="1200" i="0" u="none" strike="noStrike" dirty="0">
                <a:solidFill>
                  <a:schemeClr val="dk1"/>
                </a:solidFill>
                <a:latin typeface="Arial"/>
                <a:ea typeface="Arial"/>
                <a:cs typeface="Arial"/>
                <a:sym typeface="Arial"/>
              </a:rPr>
              <a:t>– </a:t>
            </a:r>
            <a:r>
              <a:rPr lang="en-GB" dirty="0">
                <a:latin typeface="Arial"/>
                <a:ea typeface="Arial"/>
                <a:cs typeface="Arial"/>
                <a:sym typeface="Arial"/>
              </a:rPr>
              <a:t> The slides should be used to support pupils with their place value knowledge. They could be used as a pre-teach activity or may address gaps that are identified in the starter of the lesson</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charts and counters, other place value equipment may be helpful to support understanding</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number does the place value counters show? How many hundreds / thousands does it have?</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be confident in saying larger numbers and may confuse the place value columns meaning that they become muddled when saying the numbers aloud</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Use different representations of 5-digit numbers and ask pupils to say the number.</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1" dirty="0">
              <a:latin typeface="Arial"/>
              <a:ea typeface="Arial"/>
              <a:cs typeface="Arial"/>
              <a:sym typeface="Arial"/>
            </a:endParaRPr>
          </a:p>
        </p:txBody>
      </p:sp>
      <p:sp>
        <p:nvSpPr>
          <p:cNvPr id="220" name="Google Shape;22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How and when to use these slides </a:t>
            </a:r>
            <a:r>
              <a:rPr lang="en-GB" dirty="0">
                <a:latin typeface="Arial"/>
                <a:ea typeface="Arial"/>
                <a:cs typeface="Arial"/>
                <a:sym typeface="Arial"/>
              </a:rPr>
              <a:t>–  The slides should be used to support pupils with their place value knowledge. They could be used as a pre-teach activity or may address gaps that are identified in the starter of the lesson</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charts and counters, other place value equipment may be helpful to support understanding</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can we make each number? What is the value of each digit? How would we say each number? Why is there a 0 in the ….place? Why is it important that it is there?</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be confident in saying larger numbers and may confuse the place value columns meaning that they become muddled when saying the numbers aloud</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Represent different numbers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Can pupils explain how the numbers are different in terms of their place value? What is the difference? What is similar?</a:t>
            </a: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52" name="Google Shape;2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f48521a4f1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gf48521a4f1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gf48521a4f1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dirty="0">
                <a:latin typeface="Arial"/>
                <a:ea typeface="Arial"/>
                <a:cs typeface="Arial"/>
                <a:sym typeface="Arial"/>
              </a:rPr>
              <a:t>A – Pupils have mistaken </a:t>
            </a:r>
            <a:r>
              <a:rPr lang="en-GB" dirty="0" err="1">
                <a:latin typeface="Arial"/>
                <a:ea typeface="Arial"/>
                <a:cs typeface="Arial"/>
                <a:sym typeface="Arial"/>
              </a:rPr>
              <a:t>HTh</a:t>
            </a:r>
            <a:r>
              <a:rPr lang="en-GB" dirty="0">
                <a:latin typeface="Arial"/>
                <a:ea typeface="Arial"/>
                <a:cs typeface="Arial"/>
                <a:sym typeface="Arial"/>
              </a:rPr>
              <a:t> and M</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B – Pupils have mistaken </a:t>
            </a:r>
            <a:r>
              <a:rPr lang="en-GB" dirty="0" err="1">
                <a:latin typeface="Arial"/>
                <a:ea typeface="Arial"/>
                <a:cs typeface="Arial"/>
                <a:sym typeface="Arial"/>
              </a:rPr>
              <a:t>HTh</a:t>
            </a:r>
            <a:r>
              <a:rPr lang="en-GB" dirty="0">
                <a:latin typeface="Arial"/>
                <a:ea typeface="Arial"/>
                <a:cs typeface="Arial"/>
                <a:sym typeface="Arial"/>
              </a:rPr>
              <a:t> and </a:t>
            </a:r>
            <a:r>
              <a:rPr lang="en-GB" dirty="0" err="1">
                <a:latin typeface="Arial"/>
                <a:ea typeface="Arial"/>
                <a:cs typeface="Arial"/>
                <a:sym typeface="Arial"/>
              </a:rPr>
              <a:t>TTh</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C – Correct</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D – Pupils have mistaken </a:t>
            </a:r>
            <a:r>
              <a:rPr lang="en-GB" dirty="0" err="1">
                <a:latin typeface="Arial"/>
                <a:ea typeface="Arial"/>
                <a:cs typeface="Arial"/>
                <a:sym typeface="Arial"/>
              </a:rPr>
              <a:t>HTh</a:t>
            </a:r>
            <a:r>
              <a:rPr lang="en-GB" dirty="0">
                <a:latin typeface="Arial"/>
                <a:ea typeface="Arial"/>
                <a:cs typeface="Arial"/>
                <a:sym typeface="Arial"/>
              </a:rPr>
              <a:t> and Th</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half of a million? Can we use our knowledge that 5 is half of 10 to help?  How do we say this number? How do we write it in words? What would it look like in numerals? Will we need a comma?</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know what number is half a million.</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Make other given numbers</a:t>
            </a:r>
            <a:endParaRPr dirty="0"/>
          </a:p>
        </p:txBody>
      </p:sp>
      <p:sp>
        <p:nvSpPr>
          <p:cNvPr id="83" name="Google Shape;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equipment for pupils to choose from</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whole number? How can we use the equipment to represent the same number? How do we say this number? How do we write it? Do we need to use the word ‘and’? When a number is written with a comma, what do the numbers before the comma represent?</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find reading and writing numbers with placeholders difficult.</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Look at using the whole part model with other numbers and write the numbers in words.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Write numbers with many placeholders e.g. 706,040</a:t>
            </a:r>
            <a:endParaRPr b="1" dirty="0"/>
          </a:p>
        </p:txBody>
      </p:sp>
      <p:sp>
        <p:nvSpPr>
          <p:cNvPr id="93" name="Google Shape;9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equipment for pupils to choose from</a:t>
            </a:r>
            <a:endParaRPr dirty="0"/>
          </a:p>
          <a:p>
            <a:pPr marL="0" lvl="0" indent="0" algn="l" rtl="0">
              <a:spcBef>
                <a:spcPts val="0"/>
              </a:spcBef>
              <a:spcAft>
                <a:spcPts val="0"/>
              </a:spcAft>
              <a:buSzPts val="1200"/>
              <a:buNone/>
            </a:pPr>
            <a:r>
              <a:rPr lang="en-GB" b="1" dirty="0">
                <a:latin typeface="Arial"/>
                <a:ea typeface="Arial"/>
                <a:cs typeface="Arial"/>
                <a:sym typeface="Arial"/>
              </a:rPr>
              <a:t>Key Questions </a:t>
            </a:r>
            <a:r>
              <a:rPr lang="en-GB" dirty="0">
                <a:latin typeface="Arial"/>
                <a:ea typeface="Arial"/>
                <a:cs typeface="Arial"/>
                <a:sym typeface="Arial"/>
              </a:rPr>
              <a:t>–  How do we say these numbers?  When a number is written with a comma, what do the numbers before the comma represent?</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find reading and writing numbers with placeholders difficult.</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Roll a dice 6 times to create a 6-digit number and write that number in words.</a:t>
            </a:r>
            <a:endParaRPr dirty="0"/>
          </a:p>
          <a:p>
            <a:pPr marL="0" lvl="0" indent="0" algn="l" rtl="0">
              <a:spcBef>
                <a:spcPts val="0"/>
              </a:spcBef>
              <a:spcAft>
                <a:spcPts val="0"/>
              </a:spcAft>
              <a:buClr>
                <a:schemeClr val="dk1"/>
              </a:buClr>
              <a:buSzPts val="1200"/>
              <a:buFont typeface="Arial"/>
              <a:buNone/>
            </a:pPr>
            <a:endParaRPr b="1" dirty="0"/>
          </a:p>
          <a:p>
            <a:pPr marL="0" lvl="0" indent="0" algn="l" rtl="0">
              <a:spcBef>
                <a:spcPts val="0"/>
              </a:spcBef>
              <a:spcAft>
                <a:spcPts val="0"/>
              </a:spcAft>
              <a:buNone/>
            </a:pPr>
            <a:endParaRPr b="1" dirty="0"/>
          </a:p>
        </p:txBody>
      </p:sp>
      <p:sp>
        <p:nvSpPr>
          <p:cNvPr id="107" name="Google Shape;10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Font typeface="+mj-lt"/>
              <a:buAutoNum type="alphaLcParenR"/>
            </a:pPr>
            <a:r>
              <a:rPr lang="en-GB" dirty="0">
                <a:latin typeface="Arial"/>
                <a:ea typeface="Arial"/>
                <a:cs typeface="Arial"/>
                <a:sym typeface="Arial"/>
              </a:rPr>
              <a:t>2,350 - Tw</a:t>
            </a:r>
            <a:r>
              <a:rPr lang="en-GB" dirty="0">
                <a:solidFill>
                  <a:srgbClr val="222222"/>
                </a:solidFill>
                <a:latin typeface="Arial"/>
                <a:ea typeface="Arial"/>
                <a:cs typeface="Arial"/>
                <a:sym typeface="Arial"/>
              </a:rPr>
              <a:t>o thousand, three hundred and fifty.</a:t>
            </a:r>
            <a:endParaRPr dirty="0">
              <a:solidFill>
                <a:srgbClr val="222222"/>
              </a:solidFill>
              <a:latin typeface="Arial"/>
              <a:ea typeface="Arial"/>
              <a:cs typeface="Arial"/>
              <a:sym typeface="Arial"/>
            </a:endParaRPr>
          </a:p>
          <a:p>
            <a:pPr marL="457200" lvl="0" indent="-304800" algn="l" rtl="0">
              <a:spcBef>
                <a:spcPts val="0"/>
              </a:spcBef>
              <a:spcAft>
                <a:spcPts val="0"/>
              </a:spcAft>
              <a:buClr>
                <a:srgbClr val="222222"/>
              </a:buClr>
              <a:buSzPts val="1200"/>
              <a:buAutoNum type="alphaLcParenR"/>
            </a:pPr>
            <a:r>
              <a:rPr lang="en-GB" dirty="0">
                <a:solidFill>
                  <a:srgbClr val="222222"/>
                </a:solidFill>
                <a:latin typeface="Arial"/>
                <a:ea typeface="Arial"/>
                <a:cs typeface="Arial"/>
                <a:sym typeface="Arial"/>
              </a:rPr>
              <a:t>23,050 - Twenty-three thousand and fifty</a:t>
            </a:r>
            <a:endParaRPr dirty="0">
              <a:solidFill>
                <a:srgbClr val="222222"/>
              </a:solidFill>
              <a:latin typeface="Arial"/>
              <a:ea typeface="Arial"/>
              <a:cs typeface="Arial"/>
              <a:sym typeface="Arial"/>
            </a:endParaRPr>
          </a:p>
          <a:p>
            <a:pPr marL="457200" lvl="0" indent="-304800" algn="l" rtl="0">
              <a:spcBef>
                <a:spcPts val="0"/>
              </a:spcBef>
              <a:spcAft>
                <a:spcPts val="0"/>
              </a:spcAft>
              <a:buClr>
                <a:srgbClr val="222222"/>
              </a:buClr>
              <a:buSzPts val="1200"/>
              <a:buAutoNum type="alphaLcParenR"/>
            </a:pPr>
            <a:r>
              <a:rPr lang="en-GB" dirty="0">
                <a:solidFill>
                  <a:srgbClr val="222222"/>
                </a:solidFill>
                <a:latin typeface="Arial"/>
                <a:ea typeface="Arial"/>
                <a:cs typeface="Arial"/>
                <a:sym typeface="Arial"/>
              </a:rPr>
              <a:t>233,005 - Two hundred and thirty-three thousand and five.</a:t>
            </a:r>
            <a:endParaRPr dirty="0">
              <a:solidFill>
                <a:srgbClr val="222222"/>
              </a:solidFill>
              <a:latin typeface="Arial"/>
              <a:ea typeface="Arial"/>
              <a:cs typeface="Arial"/>
              <a:sym typeface="Arial"/>
            </a:endParaRPr>
          </a:p>
          <a:p>
            <a:pPr marL="457200" lvl="0" indent="-304800" algn="l" rtl="0">
              <a:spcBef>
                <a:spcPts val="0"/>
              </a:spcBef>
              <a:spcAft>
                <a:spcPts val="0"/>
              </a:spcAft>
              <a:buClr>
                <a:srgbClr val="222222"/>
              </a:buClr>
              <a:buSzPts val="1200"/>
              <a:buAutoNum type="alphaLcParenR"/>
            </a:pPr>
            <a:r>
              <a:rPr lang="en-GB" dirty="0">
                <a:solidFill>
                  <a:srgbClr val="222222"/>
                </a:solidFill>
                <a:latin typeface="Arial"/>
                <a:ea typeface="Arial"/>
                <a:cs typeface="Arial"/>
                <a:sym typeface="Arial"/>
              </a:rPr>
              <a:t>233,500 - Two hundred and thirty-three thousand, five hundred</a:t>
            </a:r>
            <a:endParaRPr dirty="0">
              <a:solidFill>
                <a:srgbClr val="222222"/>
              </a:solidFill>
              <a:latin typeface="Arial"/>
              <a:ea typeface="Arial"/>
              <a:cs typeface="Arial"/>
              <a:sym typeface="Arial"/>
            </a:endParaRPr>
          </a:p>
        </p:txBody>
      </p:sp>
      <p:sp>
        <p:nvSpPr>
          <p:cNvPr id="127" name="Google Shape;1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write numbers up to 1,000,000 in words</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5</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write numbers up to 1,000,000 in words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f48521a4f1_0_55"/>
          <p:cNvSpPr txBox="1">
            <a:spLocks noGrp="1"/>
          </p:cNvSpPr>
          <p:nvPr>
            <p:ph type="body" idx="1"/>
          </p:nvPr>
        </p:nvSpPr>
        <p:spPr>
          <a:xfrm>
            <a:off x="263524" y="653143"/>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45" name="Google Shape;145;gf48521a4f1_0_55"/>
          <p:cNvSpPr txBox="1">
            <a:spLocks noGrp="1"/>
          </p:cNvSpPr>
          <p:nvPr>
            <p:ph type="body" idx="2"/>
          </p:nvPr>
        </p:nvSpPr>
        <p:spPr>
          <a:xfrm>
            <a:off x="263046" y="1176339"/>
            <a:ext cx="11736900" cy="39360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has made a number on a place value chart.</a:t>
            </a:r>
            <a:endParaRPr/>
          </a:p>
          <a:p>
            <a:pPr marL="0" lvl="0" indent="0" algn="l" rtl="0">
              <a:lnSpc>
                <a:spcPct val="150000"/>
              </a:lnSpc>
              <a:spcBef>
                <a:spcPts val="1000"/>
              </a:spcBef>
              <a:spcAft>
                <a:spcPts val="0"/>
              </a:spcAft>
              <a:buClr>
                <a:srgbClr val="222222"/>
              </a:buClr>
              <a:buSzPts val="1800"/>
              <a:buNone/>
            </a:pPr>
            <a:r>
              <a:rPr lang="en-GB" b="1"/>
              <a:t>What number does this place value chart represent?</a:t>
            </a:r>
            <a:endParaRPr/>
          </a:p>
          <a:p>
            <a:pPr marL="0" lvl="0" indent="0" algn="l" rtl="0">
              <a:lnSpc>
                <a:spcPct val="150000"/>
              </a:lnSpc>
              <a:spcBef>
                <a:spcPts val="1000"/>
              </a:spcBef>
              <a:spcAft>
                <a:spcPts val="0"/>
              </a:spcAft>
              <a:buClr>
                <a:srgbClr val="222222"/>
              </a:buClr>
              <a:buSzPts val="1800"/>
              <a:buNone/>
            </a:pPr>
            <a:r>
              <a:rPr lang="en-GB"/>
              <a:t>Write the number in words.</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It adds 4 counters to the tens column.</a:t>
            </a:r>
            <a:endParaRPr/>
          </a:p>
          <a:p>
            <a:pPr marL="0" lvl="0" indent="0" algn="l" rtl="0">
              <a:lnSpc>
                <a:spcPct val="150000"/>
              </a:lnSpc>
              <a:spcBef>
                <a:spcPts val="1000"/>
              </a:spcBef>
              <a:spcAft>
                <a:spcPts val="0"/>
              </a:spcAft>
              <a:buClr>
                <a:srgbClr val="222222"/>
              </a:buClr>
              <a:buSzPts val="1800"/>
              <a:buNone/>
            </a:pPr>
            <a:r>
              <a:rPr lang="en-GB" b="1"/>
              <a:t>What is its new number?</a:t>
            </a:r>
            <a:endParaRPr/>
          </a:p>
          <a:p>
            <a:pPr marL="0" lvl="0" indent="0" algn="l" rtl="0">
              <a:lnSpc>
                <a:spcPct val="150000"/>
              </a:lnSpc>
              <a:spcBef>
                <a:spcPts val="1000"/>
              </a:spcBef>
              <a:spcAft>
                <a:spcPts val="0"/>
              </a:spcAft>
              <a:buClr>
                <a:srgbClr val="222222"/>
              </a:buClr>
              <a:buSzPts val="1800"/>
              <a:buNone/>
            </a:pPr>
            <a:r>
              <a:rPr lang="en-GB"/>
              <a:t>Write the number in words.</a:t>
            </a:r>
            <a:endParaRPr/>
          </a:p>
          <a:p>
            <a:pPr marL="0" lvl="0" indent="0" algn="l" rtl="0">
              <a:lnSpc>
                <a:spcPct val="150000"/>
              </a:lnSpc>
              <a:spcBef>
                <a:spcPts val="1000"/>
              </a:spcBef>
              <a:spcAft>
                <a:spcPts val="0"/>
              </a:spcAft>
              <a:buClr>
                <a:srgbClr val="222222"/>
              </a:buClr>
              <a:buSzPts val="1800"/>
              <a:buNone/>
            </a:pPr>
            <a:endParaRPr/>
          </a:p>
        </p:txBody>
      </p:sp>
      <p:sp>
        <p:nvSpPr>
          <p:cNvPr id="146" name="Google Shape;146;gf48521a4f1_0_55"/>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47" name="Google Shape;147;gf48521a4f1_0_55" descr="Graphical user interface&#10;&#10;Description automatically generated with medium confidence"/>
          <p:cNvPicPr preferRelativeResize="0"/>
          <p:nvPr/>
        </p:nvPicPr>
        <p:blipFill rotWithShape="1">
          <a:blip r:embed="rId3">
            <a:alphaModFix/>
          </a:blip>
          <a:srcRect/>
          <a:stretch/>
        </p:blipFill>
        <p:spPr>
          <a:xfrm>
            <a:off x="4774543" y="2325239"/>
            <a:ext cx="7154410" cy="1638188"/>
          </a:xfrm>
          <a:prstGeom prst="rect">
            <a:avLst/>
          </a:prstGeom>
          <a:noFill/>
          <a:ln>
            <a:noFill/>
          </a:ln>
        </p:spPr>
      </p:pic>
      <p:pic>
        <p:nvPicPr>
          <p:cNvPr id="148" name="Google Shape;148;gf48521a4f1_0_55" descr="Shape, circle&#10;&#10;Description automatically generated"/>
          <p:cNvPicPr preferRelativeResize="0"/>
          <p:nvPr/>
        </p:nvPicPr>
        <p:blipFill rotWithShape="1">
          <a:blip r:embed="rId4">
            <a:alphaModFix/>
          </a:blip>
          <a:srcRect/>
          <a:stretch/>
        </p:blipFill>
        <p:spPr>
          <a:xfrm>
            <a:off x="4859322" y="3092295"/>
            <a:ext cx="332509" cy="332509"/>
          </a:xfrm>
          <a:prstGeom prst="rect">
            <a:avLst/>
          </a:prstGeom>
          <a:noFill/>
          <a:ln>
            <a:noFill/>
          </a:ln>
        </p:spPr>
      </p:pic>
      <p:pic>
        <p:nvPicPr>
          <p:cNvPr id="149" name="Google Shape;149;gf48521a4f1_0_55" descr="Shape, circle&#10;&#10;Description automatically generated"/>
          <p:cNvPicPr preferRelativeResize="0"/>
          <p:nvPr/>
        </p:nvPicPr>
        <p:blipFill rotWithShape="1">
          <a:blip r:embed="rId4">
            <a:alphaModFix/>
          </a:blip>
          <a:srcRect/>
          <a:stretch/>
        </p:blipFill>
        <p:spPr>
          <a:xfrm>
            <a:off x="5219540" y="3096491"/>
            <a:ext cx="332509" cy="332509"/>
          </a:xfrm>
          <a:prstGeom prst="rect">
            <a:avLst/>
          </a:prstGeom>
          <a:noFill/>
          <a:ln>
            <a:noFill/>
          </a:ln>
        </p:spPr>
      </p:pic>
      <p:pic>
        <p:nvPicPr>
          <p:cNvPr id="150" name="Google Shape;150;gf48521a4f1_0_55" descr="Shape, circle&#10;&#10;Description automatically generated"/>
          <p:cNvPicPr preferRelativeResize="0"/>
          <p:nvPr/>
        </p:nvPicPr>
        <p:blipFill rotWithShape="1">
          <a:blip r:embed="rId4">
            <a:alphaModFix/>
          </a:blip>
          <a:srcRect/>
          <a:stretch/>
        </p:blipFill>
        <p:spPr>
          <a:xfrm>
            <a:off x="5585032" y="3092295"/>
            <a:ext cx="332509" cy="332509"/>
          </a:xfrm>
          <a:prstGeom prst="rect">
            <a:avLst/>
          </a:prstGeom>
          <a:noFill/>
          <a:ln>
            <a:noFill/>
          </a:ln>
        </p:spPr>
      </p:pic>
      <p:pic>
        <p:nvPicPr>
          <p:cNvPr id="151" name="Google Shape;151;gf48521a4f1_0_55" descr="Shape, circle&#10;&#10;Description automatically generated"/>
          <p:cNvPicPr preferRelativeResize="0"/>
          <p:nvPr/>
        </p:nvPicPr>
        <p:blipFill rotWithShape="1">
          <a:blip r:embed="rId4">
            <a:alphaModFix/>
          </a:blip>
          <a:srcRect/>
          <a:stretch/>
        </p:blipFill>
        <p:spPr>
          <a:xfrm>
            <a:off x="6040580" y="3020295"/>
            <a:ext cx="332509" cy="332509"/>
          </a:xfrm>
          <a:prstGeom prst="rect">
            <a:avLst/>
          </a:prstGeom>
          <a:noFill/>
          <a:ln>
            <a:noFill/>
          </a:ln>
        </p:spPr>
      </p:pic>
      <p:pic>
        <p:nvPicPr>
          <p:cNvPr id="152" name="Google Shape;152;gf48521a4f1_0_55" descr="Shape, circle&#10;&#10;Description automatically generated"/>
          <p:cNvPicPr preferRelativeResize="0"/>
          <p:nvPr/>
        </p:nvPicPr>
        <p:blipFill rotWithShape="1">
          <a:blip r:embed="rId4">
            <a:alphaModFix/>
          </a:blip>
          <a:srcRect/>
          <a:stretch/>
        </p:blipFill>
        <p:spPr>
          <a:xfrm>
            <a:off x="6400798" y="3024491"/>
            <a:ext cx="332509" cy="332509"/>
          </a:xfrm>
          <a:prstGeom prst="rect">
            <a:avLst/>
          </a:prstGeom>
          <a:noFill/>
          <a:ln>
            <a:noFill/>
          </a:ln>
        </p:spPr>
      </p:pic>
      <p:pic>
        <p:nvPicPr>
          <p:cNvPr id="153" name="Google Shape;153;gf48521a4f1_0_55" descr="Shape, circle&#10;&#10;Description automatically generated"/>
          <p:cNvPicPr preferRelativeResize="0"/>
          <p:nvPr/>
        </p:nvPicPr>
        <p:blipFill rotWithShape="1">
          <a:blip r:embed="rId4">
            <a:alphaModFix/>
          </a:blip>
          <a:srcRect/>
          <a:stretch/>
        </p:blipFill>
        <p:spPr>
          <a:xfrm>
            <a:off x="6766290" y="3020295"/>
            <a:ext cx="332509" cy="332509"/>
          </a:xfrm>
          <a:prstGeom prst="rect">
            <a:avLst/>
          </a:prstGeom>
          <a:noFill/>
          <a:ln>
            <a:noFill/>
          </a:ln>
        </p:spPr>
      </p:pic>
      <p:pic>
        <p:nvPicPr>
          <p:cNvPr id="154" name="Google Shape;154;gf48521a4f1_0_55" descr="Shape, circle&#10;&#10;Description automatically generated"/>
          <p:cNvPicPr preferRelativeResize="0"/>
          <p:nvPr/>
        </p:nvPicPr>
        <p:blipFill rotWithShape="1">
          <a:blip r:embed="rId4">
            <a:alphaModFix/>
          </a:blip>
          <a:srcRect/>
          <a:stretch/>
        </p:blipFill>
        <p:spPr>
          <a:xfrm>
            <a:off x="6040580" y="3386489"/>
            <a:ext cx="332509" cy="332509"/>
          </a:xfrm>
          <a:prstGeom prst="rect">
            <a:avLst/>
          </a:prstGeom>
          <a:noFill/>
          <a:ln>
            <a:noFill/>
          </a:ln>
        </p:spPr>
      </p:pic>
      <p:pic>
        <p:nvPicPr>
          <p:cNvPr id="155" name="Google Shape;155;gf48521a4f1_0_55" descr="Shape, circle&#10;&#10;Description automatically generated"/>
          <p:cNvPicPr preferRelativeResize="0"/>
          <p:nvPr/>
        </p:nvPicPr>
        <p:blipFill rotWithShape="1">
          <a:blip r:embed="rId4">
            <a:alphaModFix/>
          </a:blip>
          <a:srcRect/>
          <a:stretch/>
        </p:blipFill>
        <p:spPr>
          <a:xfrm>
            <a:off x="6766290" y="3386489"/>
            <a:ext cx="332509" cy="332509"/>
          </a:xfrm>
          <a:prstGeom prst="rect">
            <a:avLst/>
          </a:prstGeom>
          <a:noFill/>
          <a:ln>
            <a:noFill/>
          </a:ln>
        </p:spPr>
      </p:pic>
      <p:pic>
        <p:nvPicPr>
          <p:cNvPr id="156" name="Google Shape;156;gf48521a4f1_0_55" descr="Shape, circle&#10;&#10;Description automatically generated"/>
          <p:cNvPicPr preferRelativeResize="0"/>
          <p:nvPr/>
        </p:nvPicPr>
        <p:blipFill rotWithShape="1">
          <a:blip r:embed="rId4">
            <a:alphaModFix/>
          </a:blip>
          <a:srcRect/>
          <a:stretch/>
        </p:blipFill>
        <p:spPr>
          <a:xfrm>
            <a:off x="8437607" y="2898412"/>
            <a:ext cx="332509" cy="332509"/>
          </a:xfrm>
          <a:prstGeom prst="rect">
            <a:avLst/>
          </a:prstGeom>
          <a:noFill/>
          <a:ln>
            <a:noFill/>
          </a:ln>
        </p:spPr>
      </p:pic>
      <p:pic>
        <p:nvPicPr>
          <p:cNvPr id="157" name="Google Shape;157;gf48521a4f1_0_55" descr="Shape, circle&#10;&#10;Description automatically generated"/>
          <p:cNvPicPr preferRelativeResize="0"/>
          <p:nvPr/>
        </p:nvPicPr>
        <p:blipFill rotWithShape="1">
          <a:blip r:embed="rId4">
            <a:alphaModFix/>
          </a:blip>
          <a:srcRect/>
          <a:stretch/>
        </p:blipFill>
        <p:spPr>
          <a:xfrm>
            <a:off x="8797825" y="2902608"/>
            <a:ext cx="332509" cy="332509"/>
          </a:xfrm>
          <a:prstGeom prst="rect">
            <a:avLst/>
          </a:prstGeom>
          <a:noFill/>
          <a:ln>
            <a:noFill/>
          </a:ln>
        </p:spPr>
      </p:pic>
      <p:pic>
        <p:nvPicPr>
          <p:cNvPr id="158" name="Google Shape;158;gf48521a4f1_0_55" descr="Shape, circle&#10;&#10;Description automatically generated"/>
          <p:cNvPicPr preferRelativeResize="0"/>
          <p:nvPr/>
        </p:nvPicPr>
        <p:blipFill rotWithShape="1">
          <a:blip r:embed="rId4">
            <a:alphaModFix/>
          </a:blip>
          <a:srcRect/>
          <a:stretch/>
        </p:blipFill>
        <p:spPr>
          <a:xfrm>
            <a:off x="9163317" y="2898412"/>
            <a:ext cx="332509" cy="332509"/>
          </a:xfrm>
          <a:prstGeom prst="rect">
            <a:avLst/>
          </a:prstGeom>
          <a:noFill/>
          <a:ln>
            <a:noFill/>
          </a:ln>
        </p:spPr>
      </p:pic>
      <p:pic>
        <p:nvPicPr>
          <p:cNvPr id="159" name="Google Shape;159;gf48521a4f1_0_55" descr="Shape, circle&#10;&#10;Description automatically generated"/>
          <p:cNvPicPr preferRelativeResize="0"/>
          <p:nvPr/>
        </p:nvPicPr>
        <p:blipFill rotWithShape="1">
          <a:blip r:embed="rId4">
            <a:alphaModFix/>
          </a:blip>
          <a:srcRect/>
          <a:stretch/>
        </p:blipFill>
        <p:spPr>
          <a:xfrm>
            <a:off x="8451461" y="3230921"/>
            <a:ext cx="332509" cy="332509"/>
          </a:xfrm>
          <a:prstGeom prst="rect">
            <a:avLst/>
          </a:prstGeom>
          <a:noFill/>
          <a:ln>
            <a:noFill/>
          </a:ln>
        </p:spPr>
      </p:pic>
      <p:pic>
        <p:nvPicPr>
          <p:cNvPr id="160" name="Google Shape;160;gf48521a4f1_0_55" descr="Shape, circle&#10;&#10;Description automatically generated"/>
          <p:cNvPicPr preferRelativeResize="0"/>
          <p:nvPr/>
        </p:nvPicPr>
        <p:blipFill rotWithShape="1">
          <a:blip r:embed="rId4">
            <a:alphaModFix/>
          </a:blip>
          <a:srcRect/>
          <a:stretch/>
        </p:blipFill>
        <p:spPr>
          <a:xfrm>
            <a:off x="8811679" y="3235117"/>
            <a:ext cx="332509" cy="332509"/>
          </a:xfrm>
          <a:prstGeom prst="rect">
            <a:avLst/>
          </a:prstGeom>
          <a:noFill/>
          <a:ln>
            <a:noFill/>
          </a:ln>
        </p:spPr>
      </p:pic>
      <p:pic>
        <p:nvPicPr>
          <p:cNvPr id="161" name="Google Shape;161;gf48521a4f1_0_55" descr="Shape, circle&#10;&#10;Description automatically generated"/>
          <p:cNvPicPr preferRelativeResize="0"/>
          <p:nvPr/>
        </p:nvPicPr>
        <p:blipFill rotWithShape="1">
          <a:blip r:embed="rId4">
            <a:alphaModFix/>
          </a:blip>
          <a:srcRect/>
          <a:stretch/>
        </p:blipFill>
        <p:spPr>
          <a:xfrm>
            <a:off x="9177171" y="3230921"/>
            <a:ext cx="332509" cy="332509"/>
          </a:xfrm>
          <a:prstGeom prst="rect">
            <a:avLst/>
          </a:prstGeom>
          <a:noFill/>
          <a:ln>
            <a:noFill/>
          </a:ln>
        </p:spPr>
      </p:pic>
      <p:pic>
        <p:nvPicPr>
          <p:cNvPr id="162" name="Google Shape;162;gf48521a4f1_0_55" descr="Shape, circle&#10;&#10;Description automatically generated"/>
          <p:cNvPicPr preferRelativeResize="0"/>
          <p:nvPr/>
        </p:nvPicPr>
        <p:blipFill rotWithShape="1">
          <a:blip r:embed="rId4">
            <a:alphaModFix/>
          </a:blip>
          <a:srcRect/>
          <a:stretch/>
        </p:blipFill>
        <p:spPr>
          <a:xfrm>
            <a:off x="8451461" y="3577284"/>
            <a:ext cx="332509" cy="332509"/>
          </a:xfrm>
          <a:prstGeom prst="rect">
            <a:avLst/>
          </a:prstGeom>
          <a:noFill/>
          <a:ln>
            <a:noFill/>
          </a:ln>
        </p:spPr>
      </p:pic>
      <p:pic>
        <p:nvPicPr>
          <p:cNvPr id="163" name="Google Shape;163;gf48521a4f1_0_55" descr="Shape, circle&#10;&#10;Description automatically generated"/>
          <p:cNvPicPr preferRelativeResize="0"/>
          <p:nvPr/>
        </p:nvPicPr>
        <p:blipFill rotWithShape="1">
          <a:blip r:embed="rId4">
            <a:alphaModFix/>
          </a:blip>
          <a:srcRect/>
          <a:stretch/>
        </p:blipFill>
        <p:spPr>
          <a:xfrm>
            <a:off x="8811679" y="3581480"/>
            <a:ext cx="332509" cy="332509"/>
          </a:xfrm>
          <a:prstGeom prst="rect">
            <a:avLst/>
          </a:prstGeom>
          <a:noFill/>
          <a:ln>
            <a:noFill/>
          </a:ln>
        </p:spPr>
      </p:pic>
      <p:pic>
        <p:nvPicPr>
          <p:cNvPr id="164" name="Google Shape;164;gf48521a4f1_0_55" descr="Shape, circle&#10;&#10;Description automatically generated"/>
          <p:cNvPicPr preferRelativeResize="0"/>
          <p:nvPr/>
        </p:nvPicPr>
        <p:blipFill rotWithShape="1">
          <a:blip r:embed="rId4">
            <a:alphaModFix/>
          </a:blip>
          <a:srcRect/>
          <a:stretch/>
        </p:blipFill>
        <p:spPr>
          <a:xfrm>
            <a:off x="9177171" y="3577284"/>
            <a:ext cx="332509" cy="332509"/>
          </a:xfrm>
          <a:prstGeom prst="rect">
            <a:avLst/>
          </a:prstGeom>
          <a:noFill/>
          <a:ln>
            <a:noFill/>
          </a:ln>
        </p:spPr>
      </p:pic>
      <p:pic>
        <p:nvPicPr>
          <p:cNvPr id="165" name="Google Shape;165;gf48521a4f1_0_55" descr="Shape, circle&#10;&#10;Description automatically generated"/>
          <p:cNvPicPr preferRelativeResize="0"/>
          <p:nvPr/>
        </p:nvPicPr>
        <p:blipFill rotWithShape="1">
          <a:blip r:embed="rId4">
            <a:alphaModFix/>
          </a:blip>
          <a:srcRect/>
          <a:stretch/>
        </p:blipFill>
        <p:spPr>
          <a:xfrm>
            <a:off x="9809207" y="2898412"/>
            <a:ext cx="332509" cy="332509"/>
          </a:xfrm>
          <a:prstGeom prst="rect">
            <a:avLst/>
          </a:prstGeom>
          <a:noFill/>
          <a:ln>
            <a:noFill/>
          </a:ln>
        </p:spPr>
      </p:pic>
      <p:pic>
        <p:nvPicPr>
          <p:cNvPr id="166" name="Google Shape;166;gf48521a4f1_0_55" descr="Shape, circle&#10;&#10;Description automatically generated"/>
          <p:cNvPicPr preferRelativeResize="0"/>
          <p:nvPr/>
        </p:nvPicPr>
        <p:blipFill rotWithShape="1">
          <a:blip r:embed="rId4">
            <a:alphaModFix/>
          </a:blip>
          <a:srcRect/>
          <a:stretch/>
        </p:blipFill>
        <p:spPr>
          <a:xfrm>
            <a:off x="10183280" y="2902607"/>
            <a:ext cx="332509" cy="332509"/>
          </a:xfrm>
          <a:prstGeom prst="rect">
            <a:avLst/>
          </a:prstGeom>
          <a:noFill/>
          <a:ln>
            <a:noFill/>
          </a:ln>
        </p:spPr>
      </p:pic>
      <p:pic>
        <p:nvPicPr>
          <p:cNvPr id="167" name="Google Shape;167;gf48521a4f1_0_55" descr="Shape, circle&#10;&#10;Description automatically generated"/>
          <p:cNvPicPr preferRelativeResize="0"/>
          <p:nvPr/>
        </p:nvPicPr>
        <p:blipFill rotWithShape="1">
          <a:blip r:embed="rId4">
            <a:alphaModFix/>
          </a:blip>
          <a:srcRect/>
          <a:stretch/>
        </p:blipFill>
        <p:spPr>
          <a:xfrm>
            <a:off x="9823061" y="3230921"/>
            <a:ext cx="332509" cy="332509"/>
          </a:xfrm>
          <a:prstGeom prst="rect">
            <a:avLst/>
          </a:prstGeom>
          <a:noFill/>
          <a:ln>
            <a:noFill/>
          </a:ln>
        </p:spPr>
      </p:pic>
      <p:pic>
        <p:nvPicPr>
          <p:cNvPr id="168" name="Google Shape;168;gf48521a4f1_0_55" descr="Shape, circle&#10;&#10;Description automatically generated"/>
          <p:cNvPicPr preferRelativeResize="0"/>
          <p:nvPr/>
        </p:nvPicPr>
        <p:blipFill rotWithShape="1">
          <a:blip r:embed="rId4">
            <a:alphaModFix/>
          </a:blip>
          <a:srcRect/>
          <a:stretch/>
        </p:blipFill>
        <p:spPr>
          <a:xfrm>
            <a:off x="10183279" y="3235117"/>
            <a:ext cx="332509" cy="332509"/>
          </a:xfrm>
          <a:prstGeom prst="rect">
            <a:avLst/>
          </a:prstGeom>
          <a:noFill/>
          <a:ln>
            <a:noFill/>
          </a:ln>
        </p:spPr>
      </p:pic>
      <p:pic>
        <p:nvPicPr>
          <p:cNvPr id="169" name="Google Shape;169;gf48521a4f1_0_55" descr="Shape, circle&#10;&#10;Description automatically generated"/>
          <p:cNvPicPr preferRelativeResize="0"/>
          <p:nvPr/>
        </p:nvPicPr>
        <p:blipFill rotWithShape="1">
          <a:blip r:embed="rId4">
            <a:alphaModFix/>
          </a:blip>
          <a:srcRect/>
          <a:stretch/>
        </p:blipFill>
        <p:spPr>
          <a:xfrm>
            <a:off x="9823061" y="3577284"/>
            <a:ext cx="332509" cy="332509"/>
          </a:xfrm>
          <a:prstGeom prst="rect">
            <a:avLst/>
          </a:prstGeom>
          <a:noFill/>
          <a:ln>
            <a:noFill/>
          </a:ln>
        </p:spPr>
      </p:pic>
      <p:pic>
        <p:nvPicPr>
          <p:cNvPr id="170" name="Google Shape;170;gf48521a4f1_0_55" descr="Shape, circle&#10;&#10;Description automatically generated"/>
          <p:cNvPicPr preferRelativeResize="0"/>
          <p:nvPr/>
        </p:nvPicPr>
        <p:blipFill rotWithShape="1">
          <a:blip r:embed="rId4">
            <a:alphaModFix/>
          </a:blip>
          <a:srcRect/>
          <a:stretch/>
        </p:blipFill>
        <p:spPr>
          <a:xfrm>
            <a:off x="10183279" y="3581480"/>
            <a:ext cx="332509" cy="332509"/>
          </a:xfrm>
          <a:prstGeom prst="rect">
            <a:avLst/>
          </a:prstGeom>
          <a:noFill/>
          <a:ln>
            <a:noFill/>
          </a:ln>
        </p:spPr>
      </p:pic>
      <p:pic>
        <p:nvPicPr>
          <p:cNvPr id="171" name="Google Shape;171;gf48521a4f1_0_55" descr="Shape, circle&#10;&#10;Description automatically generated"/>
          <p:cNvPicPr preferRelativeResize="0"/>
          <p:nvPr/>
        </p:nvPicPr>
        <p:blipFill rotWithShape="1">
          <a:blip r:embed="rId4">
            <a:alphaModFix/>
          </a:blip>
          <a:srcRect/>
          <a:stretch/>
        </p:blipFill>
        <p:spPr>
          <a:xfrm>
            <a:off x="11305497" y="2874899"/>
            <a:ext cx="332509" cy="332509"/>
          </a:xfrm>
          <a:prstGeom prst="rect">
            <a:avLst/>
          </a:prstGeom>
          <a:noFill/>
          <a:ln>
            <a:noFill/>
          </a:ln>
        </p:spPr>
      </p:pic>
      <p:pic>
        <p:nvPicPr>
          <p:cNvPr id="172" name="Google Shape;172;gf48521a4f1_0_55" descr="Shape, circle&#10;&#10;Description automatically generated"/>
          <p:cNvPicPr preferRelativeResize="0"/>
          <p:nvPr/>
        </p:nvPicPr>
        <p:blipFill rotWithShape="1">
          <a:blip r:embed="rId4">
            <a:alphaModFix/>
          </a:blip>
          <a:srcRect/>
          <a:stretch/>
        </p:blipFill>
        <p:spPr>
          <a:xfrm>
            <a:off x="10959133" y="3549575"/>
            <a:ext cx="332509" cy="332509"/>
          </a:xfrm>
          <a:prstGeom prst="rect">
            <a:avLst/>
          </a:prstGeom>
          <a:noFill/>
          <a:ln>
            <a:noFill/>
          </a:ln>
        </p:spPr>
      </p:pic>
      <p:sp>
        <p:nvSpPr>
          <p:cNvPr id="173" name="Google Shape;173;gf48521a4f1_0_55"/>
          <p:cNvSpPr txBox="1"/>
          <p:nvPr/>
        </p:nvSpPr>
        <p:spPr>
          <a:xfrm>
            <a:off x="7098800" y="795948"/>
            <a:ext cx="4719000" cy="1382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pPr>
            <a:r>
              <a:rPr lang="en-GB" sz="1800">
                <a:solidFill>
                  <a:srgbClr val="43A047"/>
                </a:solidFill>
                <a:latin typeface="Century Gothic"/>
                <a:ea typeface="Century Gothic"/>
                <a:cs typeface="Century Gothic"/>
                <a:sym typeface="Century Gothic"/>
              </a:rPr>
              <a:t>350,962</a:t>
            </a:r>
            <a:endParaRPr/>
          </a:p>
          <a:p>
            <a:pPr marL="0" marR="0" lvl="0" indent="0" algn="l" rtl="0">
              <a:lnSpc>
                <a:spcPct val="150000"/>
              </a:lnSpc>
              <a:spcBef>
                <a:spcPts val="0"/>
              </a:spcBef>
              <a:spcAft>
                <a:spcPts val="0"/>
              </a:spcAft>
              <a:buClr>
                <a:schemeClr val="dk1"/>
              </a:buClr>
              <a:buSzPts val="1800"/>
              <a:buFont typeface="Arial"/>
              <a:buNone/>
            </a:pPr>
            <a:r>
              <a:rPr lang="en-GB" sz="1800">
                <a:solidFill>
                  <a:srgbClr val="43A047"/>
                </a:solidFill>
                <a:latin typeface="Century Gothic"/>
                <a:ea typeface="Century Gothic"/>
                <a:cs typeface="Century Gothic"/>
                <a:sym typeface="Century Gothic"/>
              </a:rPr>
              <a:t>Three hundred and fifty thousand, nine hundred and sixty two.</a:t>
            </a:r>
            <a:endParaRPr/>
          </a:p>
        </p:txBody>
      </p:sp>
      <p:sp>
        <p:nvSpPr>
          <p:cNvPr id="174" name="Google Shape;174;gf48521a4f1_0_55"/>
          <p:cNvSpPr txBox="1"/>
          <p:nvPr/>
        </p:nvSpPr>
        <p:spPr>
          <a:xfrm>
            <a:off x="263046" y="4832087"/>
            <a:ext cx="6168300" cy="854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pPr>
            <a:r>
              <a:rPr lang="en-GB" sz="1800">
                <a:solidFill>
                  <a:srgbClr val="43A047"/>
                </a:solidFill>
                <a:latin typeface="Century Gothic"/>
                <a:ea typeface="Century Gothic"/>
                <a:cs typeface="Century Gothic"/>
                <a:sym typeface="Century Gothic"/>
              </a:rPr>
              <a:t>351,002</a:t>
            </a:r>
            <a:endParaRPr/>
          </a:p>
          <a:p>
            <a:pPr marL="0" marR="0" lvl="0" indent="0" algn="l" rtl="0">
              <a:lnSpc>
                <a:spcPct val="150000"/>
              </a:lnSpc>
              <a:spcBef>
                <a:spcPts val="0"/>
              </a:spcBef>
              <a:spcAft>
                <a:spcPts val="0"/>
              </a:spcAft>
              <a:buClr>
                <a:schemeClr val="dk1"/>
              </a:buClr>
              <a:buSzPts val="1800"/>
              <a:buFont typeface="Arial"/>
              <a:buNone/>
            </a:pPr>
            <a:r>
              <a:rPr lang="en-GB" sz="1800">
                <a:solidFill>
                  <a:srgbClr val="43A047"/>
                </a:solidFill>
                <a:latin typeface="Century Gothic"/>
                <a:ea typeface="Century Gothic"/>
                <a:cs typeface="Century Gothic"/>
                <a:sym typeface="Century Gothic"/>
              </a:rPr>
              <a:t>Three hundred and fifty one thousand, and two</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1000"/>
                                        <p:tgtEl>
                                          <p:spTgt spid="174"/>
                                        </p:tgtEl>
                                      </p:cBhvr>
                                    </p:animEffect>
                                  </p:childTnLst>
                                </p:cTn>
                              </p:par>
                            </p:childTnLst>
                          </p:cTn>
                        </p:par>
                      </p:childTnLst>
                    </p:cTn>
                  </p:par>
                </p:childTnLst>
              </p:cTn>
              <p:nextCondLst>
                <p:cond evt="onClick" delay="0">
                  <p:tgtEl>
                    <p:spTgt spid="14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f48521a4f1_0_110"/>
          <p:cNvSpPr txBox="1">
            <a:spLocks noGrp="1"/>
          </p:cNvSpPr>
          <p:nvPr>
            <p:ph type="body" idx="1"/>
          </p:nvPr>
        </p:nvSpPr>
        <p:spPr>
          <a:xfrm>
            <a:off x="263524" y="653143"/>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Table&#10;&#10;Description automatically generated with medium confidence">
            <a:extLst>
              <a:ext uri="{FF2B5EF4-FFF2-40B4-BE49-F238E27FC236}">
                <a16:creationId xmlns:a16="http://schemas.microsoft.com/office/drawing/2014/main" id="{8EE30E5A-751B-2D4D-B108-3F67B4BD350E}"/>
              </a:ext>
            </a:extLst>
          </p:cNvPr>
          <p:cNvPicPr>
            <a:picLocks noChangeAspect="1"/>
          </p:cNvPicPr>
          <p:nvPr/>
        </p:nvPicPr>
        <p:blipFill>
          <a:blip r:embed="rId3"/>
          <a:stretch>
            <a:fillRect/>
          </a:stretch>
        </p:blipFill>
        <p:spPr>
          <a:xfrm>
            <a:off x="263524" y="1077043"/>
            <a:ext cx="7970520" cy="38557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9" name="Google Shape;189;p1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Kim writes a number.</a:t>
            </a:r>
            <a:endParaRPr/>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r>
              <a:rPr lang="en-GB" b="1"/>
              <a:t>Say this number aloud. Write it in words.</a:t>
            </a:r>
            <a:endParaRPr b="1"/>
          </a:p>
          <a:p>
            <a:pPr marL="0" lvl="0" indent="0" algn="l" rtl="0">
              <a:lnSpc>
                <a:spcPct val="150000"/>
              </a:lnSpc>
              <a:spcBef>
                <a:spcPts val="0"/>
              </a:spcBef>
              <a:spcAft>
                <a:spcPts val="0"/>
              </a:spcAft>
              <a:buClr>
                <a:srgbClr val="222222"/>
              </a:buClr>
              <a:buSzPts val="1800"/>
              <a:buNone/>
            </a:pPr>
            <a:r>
              <a:rPr lang="en-GB" b="1"/>
              <a:t>What is the sum of the digits in Kim’s number?</a:t>
            </a:r>
            <a:endParaRPr b="1"/>
          </a:p>
          <a:p>
            <a:pPr marL="0" lvl="0" indent="0" algn="l" rtl="0">
              <a:lnSpc>
                <a:spcPct val="150000"/>
              </a:lnSpc>
              <a:spcBef>
                <a:spcPts val="0"/>
              </a:spcBef>
              <a:spcAft>
                <a:spcPts val="0"/>
              </a:spcAft>
              <a:buClr>
                <a:srgbClr val="222222"/>
              </a:buClr>
              <a:buSzPts val="1800"/>
              <a:buNone/>
            </a:pPr>
            <a:r>
              <a:rPr lang="en-GB" b="1"/>
              <a:t>Write a different 6-digit number with the same digit sum.</a:t>
            </a:r>
            <a:endParaRPr b="1"/>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r>
              <a:rPr lang="en-GB"/>
              <a:t> </a:t>
            </a:r>
            <a:endParaRPr/>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endParaRPr/>
          </a:p>
        </p:txBody>
      </p:sp>
      <p:sp>
        <p:nvSpPr>
          <p:cNvPr id="190" name="Google Shape;190;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91" name="Google Shape;191;p12"/>
          <p:cNvSpPr txBox="1"/>
          <p:nvPr/>
        </p:nvSpPr>
        <p:spPr>
          <a:xfrm>
            <a:off x="5630617" y="4081150"/>
            <a:ext cx="627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a:t>
            </a:r>
            <a:endParaRPr/>
          </a:p>
        </p:txBody>
      </p:sp>
      <p:sp>
        <p:nvSpPr>
          <p:cNvPr id="192" name="Google Shape;192;p12"/>
          <p:cNvSpPr/>
          <p:nvPr/>
        </p:nvSpPr>
        <p:spPr>
          <a:xfrm>
            <a:off x="4216421" y="1723287"/>
            <a:ext cx="4068300" cy="7530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a:solidFill>
                  <a:srgbClr val="222222"/>
                </a:solidFill>
                <a:latin typeface="Century Gothic"/>
                <a:ea typeface="Century Gothic"/>
                <a:cs typeface="Century Gothic"/>
                <a:sym typeface="Century Gothic"/>
              </a:rPr>
              <a:t>300,010</a:t>
            </a:r>
            <a:endParaRPr sz="2400" b="0" i="0" u="none" strike="noStrike" cap="none">
              <a:solidFill>
                <a:srgbClr val="222222"/>
              </a:solidFill>
              <a:latin typeface="Century Gothic"/>
              <a:ea typeface="Century Gothic"/>
              <a:cs typeface="Century Gothic"/>
              <a:sym typeface="Century Gothic"/>
            </a:endParaRPr>
          </a:p>
        </p:txBody>
      </p:sp>
      <p:sp>
        <p:nvSpPr>
          <p:cNvPr id="193" name="Google Shape;193;p12"/>
          <p:cNvSpPr txBox="1"/>
          <p:nvPr/>
        </p:nvSpPr>
        <p:spPr>
          <a:xfrm>
            <a:off x="6611065" y="4450450"/>
            <a:ext cx="42759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Any 6-digit number with a digit sum of 4. E.g. 310,000    202,000</a:t>
            </a:r>
            <a:endParaRPr dirty="0"/>
          </a:p>
        </p:txBody>
      </p:sp>
      <p:sp>
        <p:nvSpPr>
          <p:cNvPr id="194" name="Google Shape;194;p12"/>
          <p:cNvSpPr txBox="1"/>
          <p:nvPr/>
        </p:nvSpPr>
        <p:spPr>
          <a:xfrm>
            <a:off x="4923941" y="3662260"/>
            <a:ext cx="4275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Three hundred thousand and ten</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fade">
                                      <p:cBhvr>
                                        <p:cTn id="10" dur="500"/>
                                        <p:tgtEl>
                                          <p:spTgt spid="1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500"/>
                                        <p:tgtEl>
                                          <p:spTgt spid="193"/>
                                        </p:tgtEl>
                                      </p:cBhvr>
                                    </p:animEffect>
                                  </p:childTnLst>
                                </p:cTn>
                              </p:par>
                            </p:childTnLst>
                          </p:cTn>
                        </p:par>
                      </p:childTnLst>
                    </p:cTn>
                  </p:par>
                </p:childTnLst>
              </p:cTn>
              <p:nextCondLst>
                <p:cond evt="onClick" delay="0">
                  <p:tgtEl>
                    <p:spTgt spid="190"/>
                  </p:tgtEl>
                </p:cond>
              </p:nextCondLst>
            </p:seq>
          </p:childTnLst>
        </p:cTn>
      </p:par>
    </p:tnLst>
    <p:bldLst>
      <p:bldP spid="191" grpId="0"/>
      <p:bldP spid="193" grpId="0"/>
      <p:bldP spid="1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ext, letter&#10;&#10;Description automatically generated">
            <a:extLst>
              <a:ext uri="{FF2B5EF4-FFF2-40B4-BE49-F238E27FC236}">
                <a16:creationId xmlns:a16="http://schemas.microsoft.com/office/drawing/2014/main" id="{0C4F1A09-8529-F244-BD68-1A7CC62B6ACD}"/>
              </a:ext>
            </a:extLst>
          </p:cNvPr>
          <p:cNvPicPr>
            <a:picLocks noChangeAspect="1"/>
          </p:cNvPicPr>
          <p:nvPr/>
        </p:nvPicPr>
        <p:blipFill>
          <a:blip r:embed="rId3"/>
          <a:stretch>
            <a:fillRect/>
          </a:stretch>
        </p:blipFill>
        <p:spPr>
          <a:xfrm>
            <a:off x="263524" y="1077157"/>
            <a:ext cx="7848600" cy="115824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08" name="Google Shape;208;p14"/>
          <p:cNvSpPr txBox="1">
            <a:spLocks noGrp="1"/>
          </p:cNvSpPr>
          <p:nvPr>
            <p:ph type="body" idx="2"/>
          </p:nvPr>
        </p:nvSpPr>
        <p:spPr>
          <a:xfrm>
            <a:off x="263046" y="1176338"/>
            <a:ext cx="11736887" cy="66230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222222"/>
              </a:buClr>
              <a:buSzPts val="1800"/>
              <a:buNone/>
            </a:pPr>
            <a:r>
              <a:rPr lang="en-GB" b="1" dirty="0"/>
              <a:t>Always, Sometimes or Never? </a:t>
            </a:r>
            <a:r>
              <a:rPr lang="en-GB" dirty="0"/>
              <a:t>            </a:t>
            </a:r>
            <a:endParaRPr dirty="0"/>
          </a:p>
        </p:txBody>
      </p:sp>
      <p:sp>
        <p:nvSpPr>
          <p:cNvPr id="209" name="Google Shape;209;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10" name="Google Shape;210;p14"/>
          <p:cNvSpPr txBox="1"/>
          <p:nvPr/>
        </p:nvSpPr>
        <p:spPr>
          <a:xfrm>
            <a:off x="263046" y="3608115"/>
            <a:ext cx="6787111" cy="13387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1" dirty="0">
                <a:solidFill>
                  <a:srgbClr val="43A047"/>
                </a:solidFill>
                <a:latin typeface="Century Gothic"/>
                <a:ea typeface="Century Gothic"/>
                <a:cs typeface="Century Gothic"/>
                <a:sym typeface="Century Gothic"/>
              </a:rPr>
              <a:t>Sometimes. </a:t>
            </a:r>
            <a:endParaRPr sz="1800" b="1"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One hundred</a:t>
            </a:r>
            <a:r>
              <a:rPr lang="en-GB" sz="1800" b="1" dirty="0">
                <a:solidFill>
                  <a:srgbClr val="43A047"/>
                </a:solidFill>
                <a:latin typeface="Century Gothic"/>
                <a:ea typeface="Century Gothic"/>
                <a:cs typeface="Century Gothic"/>
                <a:sym typeface="Century Gothic"/>
              </a:rPr>
              <a:t> and</a:t>
            </a:r>
            <a:r>
              <a:rPr lang="en-GB" sz="1800" dirty="0">
                <a:solidFill>
                  <a:srgbClr val="43A047"/>
                </a:solidFill>
                <a:latin typeface="Century Gothic"/>
                <a:ea typeface="Century Gothic"/>
                <a:cs typeface="Century Gothic"/>
                <a:sym typeface="Century Gothic"/>
              </a:rPr>
              <a:t> six thousand, four hundred (uses and)</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Five hundred thousand (does not use and)</a:t>
            </a:r>
            <a:endParaRPr sz="1800" dirty="0">
              <a:solidFill>
                <a:srgbClr val="43A047"/>
              </a:solidFill>
              <a:latin typeface="Century Gothic"/>
              <a:ea typeface="Century Gothic"/>
              <a:cs typeface="Century Gothic"/>
              <a:sym typeface="Century Gothic"/>
            </a:endParaRPr>
          </a:p>
        </p:txBody>
      </p:sp>
      <p:sp>
        <p:nvSpPr>
          <p:cNvPr id="211" name="Google Shape;211;p14"/>
          <p:cNvSpPr txBox="1"/>
          <p:nvPr/>
        </p:nvSpPr>
        <p:spPr>
          <a:xfrm>
            <a:off x="1781700" y="2277335"/>
            <a:ext cx="8628600" cy="600134"/>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   I _____ need to use the word ‘and’ when writing a 6-digit number in words. </a:t>
            </a:r>
            <a:endParaRPr sz="1100" dirty="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nextCondLst>
                <p:cond evt="onClick" delay="0">
                  <p:tgtEl>
                    <p:spTgt spid="209"/>
                  </p:tgtEl>
                </p:cond>
              </p:nextCondLst>
            </p:seq>
          </p:childTnLst>
        </p:cTn>
      </p:par>
    </p:tnLst>
    <p:bldLst>
      <p:bldP spid="2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Representing numbers to one million</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txBox="1">
            <a:spLocks noGrp="1"/>
          </p:cNvSpPr>
          <p:nvPr>
            <p:ph type="body" idx="2"/>
          </p:nvPr>
        </p:nvSpPr>
        <p:spPr>
          <a:xfrm>
            <a:off x="263046" y="700644"/>
            <a:ext cx="11736887" cy="99029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place value grid to represent the number shown by the counters.</a:t>
            </a:r>
            <a:endParaRPr b="1" dirty="0"/>
          </a:p>
          <a:p>
            <a:pPr marL="0" lvl="0" indent="0" algn="l" rtl="0">
              <a:lnSpc>
                <a:spcPct val="150000"/>
              </a:lnSpc>
              <a:spcBef>
                <a:spcPts val="0"/>
              </a:spcBef>
              <a:spcAft>
                <a:spcPts val="0"/>
              </a:spcAft>
              <a:buClr>
                <a:srgbClr val="222222"/>
              </a:buClr>
              <a:buSzPts val="1800"/>
              <a:buNone/>
            </a:pPr>
            <a:r>
              <a:rPr lang="en-GB" b="1" dirty="0"/>
              <a:t>Say this number aloud.</a:t>
            </a:r>
            <a:endParaRPr b="1" dirty="0"/>
          </a:p>
        </p:txBody>
      </p:sp>
      <p:sp>
        <p:nvSpPr>
          <p:cNvPr id="223" name="Google Shape;223;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224" name="Google Shape;224;p16"/>
          <p:cNvPicPr preferRelativeResize="0"/>
          <p:nvPr/>
        </p:nvPicPr>
        <p:blipFill rotWithShape="1">
          <a:blip r:embed="rId3">
            <a:alphaModFix/>
          </a:blip>
          <a:srcRect/>
          <a:stretch/>
        </p:blipFill>
        <p:spPr>
          <a:xfrm>
            <a:off x="4918230" y="1662473"/>
            <a:ext cx="625029" cy="625029"/>
          </a:xfrm>
          <a:prstGeom prst="rect">
            <a:avLst/>
          </a:prstGeom>
          <a:noFill/>
          <a:ln>
            <a:noFill/>
          </a:ln>
        </p:spPr>
      </p:pic>
      <p:pic>
        <p:nvPicPr>
          <p:cNvPr id="225" name="Google Shape;225;p16"/>
          <p:cNvPicPr preferRelativeResize="0"/>
          <p:nvPr/>
        </p:nvPicPr>
        <p:blipFill rotWithShape="1">
          <a:blip r:embed="rId4">
            <a:alphaModFix/>
          </a:blip>
          <a:srcRect/>
          <a:stretch/>
        </p:blipFill>
        <p:spPr>
          <a:xfrm>
            <a:off x="4255155" y="1662473"/>
            <a:ext cx="665353" cy="625029"/>
          </a:xfrm>
          <a:prstGeom prst="rect">
            <a:avLst/>
          </a:prstGeom>
          <a:noFill/>
          <a:ln>
            <a:noFill/>
          </a:ln>
        </p:spPr>
      </p:pic>
      <p:grpSp>
        <p:nvGrpSpPr>
          <p:cNvPr id="226" name="Google Shape;226;p16"/>
          <p:cNvGrpSpPr/>
          <p:nvPr/>
        </p:nvGrpSpPr>
        <p:grpSpPr>
          <a:xfrm>
            <a:off x="1482246" y="1697009"/>
            <a:ext cx="665353" cy="1284593"/>
            <a:chOff x="263046" y="1697009"/>
            <a:chExt cx="665353" cy="1284593"/>
          </a:xfrm>
        </p:grpSpPr>
        <p:pic>
          <p:nvPicPr>
            <p:cNvPr id="227" name="Google Shape;227;p16"/>
            <p:cNvPicPr preferRelativeResize="0"/>
            <p:nvPr/>
          </p:nvPicPr>
          <p:blipFill rotWithShape="1">
            <a:blip r:embed="rId5">
              <a:alphaModFix/>
            </a:blip>
            <a:srcRect/>
            <a:stretch/>
          </p:blipFill>
          <p:spPr>
            <a:xfrm>
              <a:off x="263046" y="1697009"/>
              <a:ext cx="665353" cy="625029"/>
            </a:xfrm>
            <a:prstGeom prst="rect">
              <a:avLst/>
            </a:prstGeom>
            <a:noFill/>
            <a:ln>
              <a:noFill/>
            </a:ln>
          </p:spPr>
        </p:pic>
        <p:pic>
          <p:nvPicPr>
            <p:cNvPr id="228" name="Google Shape;228;p16"/>
            <p:cNvPicPr preferRelativeResize="0"/>
            <p:nvPr/>
          </p:nvPicPr>
          <p:blipFill rotWithShape="1">
            <a:blip r:embed="rId5">
              <a:alphaModFix/>
            </a:blip>
            <a:srcRect/>
            <a:stretch/>
          </p:blipFill>
          <p:spPr>
            <a:xfrm>
              <a:off x="263046" y="2356573"/>
              <a:ext cx="665353" cy="625029"/>
            </a:xfrm>
            <a:prstGeom prst="rect">
              <a:avLst/>
            </a:prstGeom>
            <a:noFill/>
            <a:ln>
              <a:noFill/>
            </a:ln>
          </p:spPr>
        </p:pic>
      </p:grpSp>
      <p:grpSp>
        <p:nvGrpSpPr>
          <p:cNvPr id="229" name="Google Shape;229;p16"/>
          <p:cNvGrpSpPr/>
          <p:nvPr/>
        </p:nvGrpSpPr>
        <p:grpSpPr>
          <a:xfrm>
            <a:off x="2203351" y="1693411"/>
            <a:ext cx="665353" cy="1288189"/>
            <a:chOff x="1593751" y="1693411"/>
            <a:chExt cx="665353" cy="1288189"/>
          </a:xfrm>
        </p:grpSpPr>
        <p:pic>
          <p:nvPicPr>
            <p:cNvPr id="230" name="Google Shape;230;p16"/>
            <p:cNvPicPr preferRelativeResize="0"/>
            <p:nvPr/>
          </p:nvPicPr>
          <p:blipFill rotWithShape="1">
            <a:blip r:embed="rId6">
              <a:alphaModFix/>
            </a:blip>
            <a:srcRect/>
            <a:stretch/>
          </p:blipFill>
          <p:spPr>
            <a:xfrm>
              <a:off x="1593751" y="2356571"/>
              <a:ext cx="665353" cy="625029"/>
            </a:xfrm>
            <a:prstGeom prst="rect">
              <a:avLst/>
            </a:prstGeom>
            <a:noFill/>
            <a:ln>
              <a:noFill/>
            </a:ln>
          </p:spPr>
        </p:pic>
        <p:pic>
          <p:nvPicPr>
            <p:cNvPr id="231" name="Google Shape;231;p16"/>
            <p:cNvPicPr preferRelativeResize="0"/>
            <p:nvPr/>
          </p:nvPicPr>
          <p:blipFill rotWithShape="1">
            <a:blip r:embed="rId7">
              <a:alphaModFix/>
            </a:blip>
            <a:srcRect/>
            <a:stretch/>
          </p:blipFill>
          <p:spPr>
            <a:xfrm>
              <a:off x="1593751" y="1693411"/>
              <a:ext cx="665353" cy="625029"/>
            </a:xfrm>
            <a:prstGeom prst="rect">
              <a:avLst/>
            </a:prstGeom>
            <a:noFill/>
            <a:ln>
              <a:noFill/>
            </a:ln>
          </p:spPr>
        </p:pic>
      </p:grpSp>
      <p:pic>
        <p:nvPicPr>
          <p:cNvPr id="232" name="Google Shape;232;p16"/>
          <p:cNvPicPr preferRelativeResize="0"/>
          <p:nvPr/>
        </p:nvPicPr>
        <p:blipFill rotWithShape="1">
          <a:blip r:embed="rId6">
            <a:alphaModFix/>
          </a:blip>
          <a:srcRect/>
          <a:stretch/>
        </p:blipFill>
        <p:spPr>
          <a:xfrm>
            <a:off x="2924454" y="1690937"/>
            <a:ext cx="665353" cy="625029"/>
          </a:xfrm>
          <a:prstGeom prst="rect">
            <a:avLst/>
          </a:prstGeom>
          <a:noFill/>
          <a:ln>
            <a:noFill/>
          </a:ln>
        </p:spPr>
      </p:pic>
      <p:pic>
        <p:nvPicPr>
          <p:cNvPr id="233" name="Google Shape;233;p16"/>
          <p:cNvPicPr preferRelativeResize="0"/>
          <p:nvPr/>
        </p:nvPicPr>
        <p:blipFill rotWithShape="1">
          <a:blip r:embed="rId6">
            <a:alphaModFix/>
          </a:blip>
          <a:srcRect/>
          <a:stretch/>
        </p:blipFill>
        <p:spPr>
          <a:xfrm>
            <a:off x="2924454" y="2356570"/>
            <a:ext cx="665353" cy="625029"/>
          </a:xfrm>
          <a:prstGeom prst="rect">
            <a:avLst/>
          </a:prstGeom>
          <a:noFill/>
          <a:ln>
            <a:noFill/>
          </a:ln>
        </p:spPr>
      </p:pic>
      <p:pic>
        <p:nvPicPr>
          <p:cNvPr id="234" name="Google Shape;234;p16"/>
          <p:cNvPicPr preferRelativeResize="0"/>
          <p:nvPr/>
        </p:nvPicPr>
        <p:blipFill rotWithShape="1">
          <a:blip r:embed="rId6">
            <a:alphaModFix/>
          </a:blip>
          <a:srcRect/>
          <a:stretch/>
        </p:blipFill>
        <p:spPr>
          <a:xfrm>
            <a:off x="3589804" y="1690937"/>
            <a:ext cx="665353" cy="625029"/>
          </a:xfrm>
          <a:prstGeom prst="rect">
            <a:avLst/>
          </a:prstGeom>
          <a:noFill/>
          <a:ln>
            <a:noFill/>
          </a:ln>
        </p:spPr>
      </p:pic>
      <p:pic>
        <p:nvPicPr>
          <p:cNvPr id="235" name="Google Shape;235;p16"/>
          <p:cNvPicPr preferRelativeResize="0"/>
          <p:nvPr/>
        </p:nvPicPr>
        <p:blipFill rotWithShape="1">
          <a:blip r:embed="rId6">
            <a:alphaModFix/>
          </a:blip>
          <a:srcRect/>
          <a:stretch/>
        </p:blipFill>
        <p:spPr>
          <a:xfrm>
            <a:off x="3589804" y="2356570"/>
            <a:ext cx="665353" cy="625029"/>
          </a:xfrm>
          <a:prstGeom prst="rect">
            <a:avLst/>
          </a:prstGeom>
          <a:noFill/>
          <a:ln>
            <a:noFill/>
          </a:ln>
        </p:spPr>
      </p:pic>
      <p:pic>
        <p:nvPicPr>
          <p:cNvPr id="236" name="Google Shape;236;p16"/>
          <p:cNvPicPr preferRelativeResize="0"/>
          <p:nvPr/>
        </p:nvPicPr>
        <p:blipFill rotWithShape="1">
          <a:blip r:embed="rId4">
            <a:alphaModFix/>
          </a:blip>
          <a:srcRect/>
          <a:stretch/>
        </p:blipFill>
        <p:spPr>
          <a:xfrm>
            <a:off x="4255152" y="2328106"/>
            <a:ext cx="665353" cy="625029"/>
          </a:xfrm>
          <a:prstGeom prst="rect">
            <a:avLst/>
          </a:prstGeom>
          <a:noFill/>
          <a:ln>
            <a:noFill/>
          </a:ln>
        </p:spPr>
      </p:pic>
      <p:pic>
        <p:nvPicPr>
          <p:cNvPr id="237" name="Google Shape;237;p16"/>
          <p:cNvPicPr preferRelativeResize="0"/>
          <p:nvPr/>
        </p:nvPicPr>
        <p:blipFill rotWithShape="1">
          <a:blip r:embed="rId3">
            <a:alphaModFix/>
          </a:blip>
          <a:srcRect/>
          <a:stretch/>
        </p:blipFill>
        <p:spPr>
          <a:xfrm>
            <a:off x="4924209" y="2328105"/>
            <a:ext cx="625029" cy="625029"/>
          </a:xfrm>
          <a:prstGeom prst="rect">
            <a:avLst/>
          </a:prstGeom>
          <a:noFill/>
          <a:ln>
            <a:noFill/>
          </a:ln>
        </p:spPr>
      </p:pic>
      <p:pic>
        <p:nvPicPr>
          <p:cNvPr id="238" name="Google Shape;238;p16"/>
          <p:cNvPicPr preferRelativeResize="0"/>
          <p:nvPr/>
        </p:nvPicPr>
        <p:blipFill rotWithShape="1">
          <a:blip r:embed="rId3">
            <a:alphaModFix/>
          </a:blip>
          <a:srcRect/>
          <a:stretch/>
        </p:blipFill>
        <p:spPr>
          <a:xfrm>
            <a:off x="5557363" y="1662473"/>
            <a:ext cx="625029" cy="625029"/>
          </a:xfrm>
          <a:prstGeom prst="rect">
            <a:avLst/>
          </a:prstGeom>
          <a:noFill/>
          <a:ln>
            <a:noFill/>
          </a:ln>
        </p:spPr>
      </p:pic>
      <p:pic>
        <p:nvPicPr>
          <p:cNvPr id="239" name="Google Shape;239;p16"/>
          <p:cNvPicPr preferRelativeResize="0"/>
          <p:nvPr/>
        </p:nvPicPr>
        <p:blipFill rotWithShape="1">
          <a:blip r:embed="rId3">
            <a:alphaModFix/>
          </a:blip>
          <a:srcRect/>
          <a:stretch/>
        </p:blipFill>
        <p:spPr>
          <a:xfrm>
            <a:off x="5563342" y="2328105"/>
            <a:ext cx="625029" cy="625029"/>
          </a:xfrm>
          <a:prstGeom prst="rect">
            <a:avLst/>
          </a:prstGeom>
          <a:noFill/>
          <a:ln>
            <a:noFill/>
          </a:ln>
        </p:spPr>
      </p:pic>
      <p:pic>
        <p:nvPicPr>
          <p:cNvPr id="240" name="Google Shape;240;p16"/>
          <p:cNvPicPr preferRelativeResize="0"/>
          <p:nvPr/>
        </p:nvPicPr>
        <p:blipFill rotWithShape="1">
          <a:blip r:embed="rId3">
            <a:alphaModFix/>
          </a:blip>
          <a:srcRect/>
          <a:stretch/>
        </p:blipFill>
        <p:spPr>
          <a:xfrm>
            <a:off x="6194506" y="1662473"/>
            <a:ext cx="625029" cy="625029"/>
          </a:xfrm>
          <a:prstGeom prst="rect">
            <a:avLst/>
          </a:prstGeom>
          <a:noFill/>
          <a:ln>
            <a:noFill/>
          </a:ln>
        </p:spPr>
      </p:pic>
      <p:grpSp>
        <p:nvGrpSpPr>
          <p:cNvPr id="241" name="Google Shape;241;p16"/>
          <p:cNvGrpSpPr/>
          <p:nvPr/>
        </p:nvGrpSpPr>
        <p:grpSpPr>
          <a:xfrm>
            <a:off x="2292672" y="3904866"/>
            <a:ext cx="7154410" cy="1638188"/>
            <a:chOff x="2518794" y="3738979"/>
            <a:chExt cx="7154410" cy="1638188"/>
          </a:xfrm>
        </p:grpSpPr>
        <p:pic>
          <p:nvPicPr>
            <p:cNvPr id="242" name="Google Shape;242;p16" descr="Graphical user interface&#10;&#10;Description automatically generated with medium confidence"/>
            <p:cNvPicPr preferRelativeResize="0"/>
            <p:nvPr/>
          </p:nvPicPr>
          <p:blipFill rotWithShape="1">
            <a:blip r:embed="rId8">
              <a:alphaModFix/>
            </a:blip>
            <a:srcRect/>
            <a:stretch/>
          </p:blipFill>
          <p:spPr>
            <a:xfrm>
              <a:off x="2518794" y="3738979"/>
              <a:ext cx="7154410" cy="1638188"/>
            </a:xfrm>
            <a:prstGeom prst="rect">
              <a:avLst/>
            </a:prstGeom>
            <a:noFill/>
            <a:ln>
              <a:noFill/>
            </a:ln>
          </p:spPr>
        </p:pic>
        <p:sp>
          <p:nvSpPr>
            <p:cNvPr id="243" name="Google Shape;243;p16"/>
            <p:cNvSpPr txBox="1"/>
            <p:nvPr/>
          </p:nvSpPr>
          <p:spPr>
            <a:xfrm>
              <a:off x="2826328" y="4558073"/>
              <a:ext cx="651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latin typeface="Century Gothic"/>
                  <a:ea typeface="Century Gothic"/>
                  <a:cs typeface="Century Gothic"/>
                  <a:sym typeface="Century Gothic"/>
                </a:rPr>
                <a:t>2</a:t>
              </a:r>
              <a:endParaRPr/>
            </a:p>
          </p:txBody>
        </p:sp>
      </p:grpSp>
      <p:sp>
        <p:nvSpPr>
          <p:cNvPr id="29" name="Google Shape;244;p16">
            <a:extLst>
              <a:ext uri="{FF2B5EF4-FFF2-40B4-BE49-F238E27FC236}">
                <a16:creationId xmlns:a16="http://schemas.microsoft.com/office/drawing/2014/main" id="{85217DA4-048F-FF4C-BF73-94C8D7E04388}"/>
              </a:ext>
            </a:extLst>
          </p:cNvPr>
          <p:cNvSpPr txBox="1"/>
          <p:nvPr/>
        </p:nvSpPr>
        <p:spPr>
          <a:xfrm>
            <a:off x="3763988" y="4723960"/>
            <a:ext cx="651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3A047"/>
                </a:solidFill>
                <a:latin typeface="Century Gothic"/>
                <a:ea typeface="Century Gothic"/>
                <a:cs typeface="Century Gothic"/>
                <a:sym typeface="Century Gothic"/>
              </a:rPr>
              <a:t>1</a:t>
            </a:r>
            <a:endParaRPr sz="3200">
              <a:solidFill>
                <a:srgbClr val="43A047"/>
              </a:solidFill>
              <a:latin typeface="Century Gothic"/>
              <a:ea typeface="Century Gothic"/>
              <a:cs typeface="Century Gothic"/>
              <a:sym typeface="Century Gothic"/>
            </a:endParaRPr>
          </a:p>
        </p:txBody>
      </p:sp>
      <p:sp>
        <p:nvSpPr>
          <p:cNvPr id="30" name="Google Shape;245;p16">
            <a:extLst>
              <a:ext uri="{FF2B5EF4-FFF2-40B4-BE49-F238E27FC236}">
                <a16:creationId xmlns:a16="http://schemas.microsoft.com/office/drawing/2014/main" id="{0C08202B-66F2-094E-B3CA-4405B654B3C8}"/>
              </a:ext>
            </a:extLst>
          </p:cNvPr>
          <p:cNvSpPr txBox="1"/>
          <p:nvPr/>
        </p:nvSpPr>
        <p:spPr>
          <a:xfrm>
            <a:off x="4948552" y="4723959"/>
            <a:ext cx="651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3A047"/>
                </a:solidFill>
                <a:latin typeface="Century Gothic"/>
                <a:ea typeface="Century Gothic"/>
                <a:cs typeface="Century Gothic"/>
                <a:sym typeface="Century Gothic"/>
              </a:rPr>
              <a:t>5</a:t>
            </a:r>
            <a:endParaRPr>
              <a:solidFill>
                <a:srgbClr val="43A047"/>
              </a:solidFill>
            </a:endParaRPr>
          </a:p>
        </p:txBody>
      </p:sp>
      <p:sp>
        <p:nvSpPr>
          <p:cNvPr id="31" name="Google Shape;246;p16">
            <a:extLst>
              <a:ext uri="{FF2B5EF4-FFF2-40B4-BE49-F238E27FC236}">
                <a16:creationId xmlns:a16="http://schemas.microsoft.com/office/drawing/2014/main" id="{2F6437B3-2209-064F-B2E7-599684BDF9E8}"/>
              </a:ext>
            </a:extLst>
          </p:cNvPr>
          <p:cNvSpPr txBox="1"/>
          <p:nvPr/>
        </p:nvSpPr>
        <p:spPr>
          <a:xfrm>
            <a:off x="6146970" y="4723958"/>
            <a:ext cx="651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3A047"/>
                </a:solidFill>
                <a:latin typeface="Century Gothic"/>
                <a:ea typeface="Century Gothic"/>
                <a:cs typeface="Century Gothic"/>
                <a:sym typeface="Century Gothic"/>
              </a:rPr>
              <a:t>0</a:t>
            </a:r>
            <a:endParaRPr>
              <a:solidFill>
                <a:srgbClr val="43A047"/>
              </a:solidFill>
            </a:endParaRPr>
          </a:p>
        </p:txBody>
      </p:sp>
      <p:sp>
        <p:nvSpPr>
          <p:cNvPr id="32" name="Google Shape;247;p16">
            <a:extLst>
              <a:ext uri="{FF2B5EF4-FFF2-40B4-BE49-F238E27FC236}">
                <a16:creationId xmlns:a16="http://schemas.microsoft.com/office/drawing/2014/main" id="{E19B938F-8A7C-9C43-9347-CEE7D8DC7F27}"/>
              </a:ext>
            </a:extLst>
          </p:cNvPr>
          <p:cNvSpPr txBox="1"/>
          <p:nvPr/>
        </p:nvSpPr>
        <p:spPr>
          <a:xfrm>
            <a:off x="7324607" y="4723958"/>
            <a:ext cx="651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3A047"/>
                </a:solidFill>
                <a:latin typeface="Century Gothic"/>
                <a:ea typeface="Century Gothic"/>
                <a:cs typeface="Century Gothic"/>
                <a:sym typeface="Century Gothic"/>
              </a:rPr>
              <a:t>2</a:t>
            </a:r>
            <a:endParaRPr>
              <a:solidFill>
                <a:srgbClr val="43A047"/>
              </a:solidFill>
            </a:endParaRPr>
          </a:p>
        </p:txBody>
      </p:sp>
      <p:sp>
        <p:nvSpPr>
          <p:cNvPr id="33" name="Google Shape;248;p16">
            <a:extLst>
              <a:ext uri="{FF2B5EF4-FFF2-40B4-BE49-F238E27FC236}">
                <a16:creationId xmlns:a16="http://schemas.microsoft.com/office/drawing/2014/main" id="{1B06DEE5-D967-0F4A-AEE9-6DE3FA0D7D26}"/>
              </a:ext>
            </a:extLst>
          </p:cNvPr>
          <p:cNvSpPr txBox="1"/>
          <p:nvPr/>
        </p:nvSpPr>
        <p:spPr>
          <a:xfrm>
            <a:off x="8529952" y="4723957"/>
            <a:ext cx="651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3A047"/>
                </a:solidFill>
                <a:latin typeface="Century Gothic"/>
                <a:ea typeface="Century Gothic"/>
                <a:cs typeface="Century Gothic"/>
                <a:sym typeface="Century Gothic"/>
              </a:rPr>
              <a:t>5</a:t>
            </a:r>
            <a:endParaRPr>
              <a:solidFill>
                <a:srgbClr val="43A047"/>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nextCondLst>
                <p:cond evt="onClick" delay="0">
                  <p:tgtEl>
                    <p:spTgt spid="223"/>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body" idx="2"/>
          </p:nvPr>
        </p:nvSpPr>
        <p:spPr>
          <a:xfrm>
            <a:off x="263046" y="700644"/>
            <a:ext cx="11736887" cy="572396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2222"/>
              </a:buClr>
              <a:buSzPts val="1800"/>
              <a:buNone/>
            </a:pPr>
            <a:r>
              <a:rPr lang="en-GB" b="1"/>
              <a:t>Using counters, make the following numbers on your place value chart. Say each number aloud.</a:t>
            </a:r>
            <a:endParaRPr b="1"/>
          </a:p>
          <a:p>
            <a:pPr marL="0" lvl="0" indent="0" algn="l" rtl="0">
              <a:spcBef>
                <a:spcPts val="0"/>
              </a:spcBef>
              <a:spcAft>
                <a:spcPts val="0"/>
              </a:spcAft>
              <a:buClr>
                <a:srgbClr val="222222"/>
              </a:buClr>
              <a:buSzPts val="1800"/>
              <a:buNone/>
            </a:pPr>
            <a:endParaRPr b="1"/>
          </a:p>
          <a:p>
            <a:pPr marL="0" lvl="0" indent="0" algn="l" rtl="0">
              <a:spcBef>
                <a:spcPts val="0"/>
              </a:spcBef>
              <a:spcAft>
                <a:spcPts val="0"/>
              </a:spcAft>
              <a:buClr>
                <a:srgbClr val="222222"/>
              </a:buClr>
              <a:buSzPts val="1800"/>
              <a:buNone/>
            </a:pPr>
            <a:endParaRPr b="1"/>
          </a:p>
          <a:p>
            <a:pPr marL="0" lvl="0" indent="0" algn="l" rtl="0">
              <a:spcBef>
                <a:spcPts val="0"/>
              </a:spcBef>
              <a:spcAft>
                <a:spcPts val="0"/>
              </a:spcAft>
              <a:buClr>
                <a:srgbClr val="222222"/>
              </a:buClr>
              <a:buSzPts val="1800"/>
              <a:buFont typeface="Arial"/>
              <a:buNone/>
            </a:pPr>
            <a:endParaRPr b="1"/>
          </a:p>
        </p:txBody>
      </p:sp>
      <p:pic>
        <p:nvPicPr>
          <p:cNvPr id="256" name="Google Shape;256;p17" descr="Graphical user interface&#10;&#10;Description automatically generated with medium confidence"/>
          <p:cNvPicPr preferRelativeResize="0"/>
          <p:nvPr/>
        </p:nvPicPr>
        <p:blipFill rotWithShape="1">
          <a:blip r:embed="rId3">
            <a:alphaModFix/>
          </a:blip>
          <a:srcRect/>
          <a:stretch/>
        </p:blipFill>
        <p:spPr>
          <a:xfrm>
            <a:off x="1476971" y="3566370"/>
            <a:ext cx="9238054" cy="2115292"/>
          </a:xfrm>
          <a:prstGeom prst="rect">
            <a:avLst/>
          </a:prstGeom>
          <a:noFill/>
          <a:ln>
            <a:noFill/>
          </a:ln>
        </p:spPr>
      </p:pic>
      <p:sp>
        <p:nvSpPr>
          <p:cNvPr id="257" name="Google Shape;257;p17"/>
          <p:cNvSpPr/>
          <p:nvPr/>
        </p:nvSpPr>
        <p:spPr>
          <a:xfrm>
            <a:off x="2332487" y="1866351"/>
            <a:ext cx="1882500" cy="69420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135,002</a:t>
            </a:r>
            <a:endParaRPr/>
          </a:p>
        </p:txBody>
      </p:sp>
      <p:sp>
        <p:nvSpPr>
          <p:cNvPr id="258" name="Google Shape;258;p17"/>
          <p:cNvSpPr/>
          <p:nvPr/>
        </p:nvSpPr>
        <p:spPr>
          <a:xfrm>
            <a:off x="5087475" y="1866351"/>
            <a:ext cx="1882500" cy="69420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456,034</a:t>
            </a:r>
            <a:endParaRPr/>
          </a:p>
        </p:txBody>
      </p:sp>
      <p:sp>
        <p:nvSpPr>
          <p:cNvPr id="259" name="Google Shape;259;p17"/>
          <p:cNvSpPr/>
          <p:nvPr/>
        </p:nvSpPr>
        <p:spPr>
          <a:xfrm>
            <a:off x="7842462" y="1866351"/>
            <a:ext cx="1882500" cy="69420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100,198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Starter – Make half a million  using the place value chart</a:t>
            </a:r>
            <a:endParaRPr dirty="0">
              <a:solidFill>
                <a:schemeClr val="dk1"/>
              </a:solidFill>
            </a:endParaRPr>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Let’s Learn</a:t>
            </a:r>
            <a:endParaRPr dirty="0">
              <a:solidFill>
                <a:schemeClr val="dk1"/>
              </a:solidFill>
            </a:endParaRPr>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Follow Me – Match numbers and words</a:t>
            </a:r>
            <a:endParaRPr dirty="0">
              <a:solidFill>
                <a:schemeClr val="dk1"/>
              </a:solidFill>
            </a:endParaRPr>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Your Turn (1) – Match numbers and words</a:t>
            </a:r>
            <a:endParaRPr dirty="0">
              <a:solidFill>
                <a:schemeClr val="dk1"/>
              </a:solidFill>
            </a:endParaRPr>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Follow Me – Adding counters to a place value chart</a:t>
            </a:r>
            <a:endParaRPr dirty="0">
              <a:solidFill>
                <a:schemeClr val="dk1"/>
              </a:solidFill>
            </a:endParaRPr>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Your Turn (2) – Place value charts</a:t>
            </a:r>
            <a:endParaRPr dirty="0">
              <a:solidFill>
                <a:schemeClr val="dk1"/>
              </a:solidFill>
            </a:endParaRPr>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Follow Me – Sum of digits problem</a:t>
            </a:r>
            <a:endParaRPr dirty="0">
              <a:solidFill>
                <a:schemeClr val="dk1"/>
              </a:solidFill>
            </a:endParaRPr>
          </a:p>
          <a:p>
            <a:pPr lvl="0">
              <a:lnSpc>
                <a:spcPct val="110000"/>
              </a:lnSpc>
              <a:spcBef>
                <a:spcPts val="600"/>
              </a:spcBef>
              <a:buClr>
                <a:schemeClr val="dk1"/>
              </a:buClr>
              <a:buSzPts val="1800"/>
            </a:pPr>
            <a:r>
              <a:rPr lang="en-GB" sz="1800" dirty="0">
                <a:solidFill>
                  <a:srgbClr val="222222"/>
                </a:solidFill>
                <a:latin typeface="Century Gothic"/>
                <a:ea typeface="Century Gothic"/>
                <a:cs typeface="Century Gothic"/>
                <a:sym typeface="Century Gothic"/>
              </a:rPr>
              <a:t>Your Turn (3) – Sum of digits problem</a:t>
            </a:r>
            <a:endParaRPr dirty="0">
              <a:solidFill>
                <a:schemeClr val="dk1"/>
              </a:solidFill>
            </a:endParaRPr>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Let’s Reflect </a:t>
            </a:r>
            <a:endParaRPr dirty="0">
              <a:solidFill>
                <a:schemeClr val="dk1"/>
              </a:solidFill>
            </a:endParaRPr>
          </a:p>
          <a:p>
            <a:pPr marL="0" lvl="0" indent="0" algn="l" rtl="0">
              <a:lnSpc>
                <a:spcPct val="110000"/>
              </a:lnSpc>
              <a:spcBef>
                <a:spcPts val="600"/>
              </a:spcBef>
              <a:spcAft>
                <a:spcPts val="0"/>
              </a:spcAft>
              <a:buClr>
                <a:schemeClr val="dk1"/>
              </a:buClr>
              <a:buSzPts val="1800"/>
              <a:buFont typeface="Arial"/>
              <a:buNone/>
            </a:pPr>
            <a:r>
              <a:rPr lang="en-GB" sz="1800" dirty="0">
                <a:solidFill>
                  <a:srgbClr val="222222"/>
                </a:solidFill>
                <a:latin typeface="Century Gothic"/>
                <a:ea typeface="Century Gothic"/>
                <a:cs typeface="Century Gothic"/>
                <a:sym typeface="Century Gothic"/>
              </a:rPr>
              <a:t>Support Slides – Based on representing</a:t>
            </a:r>
            <a:endParaRPr sz="1800" dirty="0">
              <a:solidFill>
                <a:srgbClr val="222222"/>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f48521a4f1_0_136"/>
          <p:cNvSpPr txBox="1">
            <a:spLocks noGrp="1"/>
          </p:cNvSpPr>
          <p:nvPr>
            <p:ph type="body" idx="1"/>
          </p:nvPr>
        </p:nvSpPr>
        <p:spPr>
          <a:xfrm>
            <a:off x="263524" y="653143"/>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gf48521a4f1_0_136"/>
          <p:cNvSpPr txBox="1"/>
          <p:nvPr/>
        </p:nvSpPr>
        <p:spPr>
          <a:xfrm>
            <a:off x="263524" y="3216993"/>
            <a:ext cx="2717100" cy="423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gf48521a4f1_0_136"/>
          <p:cNvSpPr txBox="1"/>
          <p:nvPr/>
        </p:nvSpPr>
        <p:spPr>
          <a:xfrm>
            <a:off x="263524" y="3641007"/>
            <a:ext cx="117363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There are ten hundred thousands in one million.</a:t>
            </a:r>
            <a:endParaRPr/>
          </a:p>
          <a:p>
            <a:pPr marL="0" marR="0" lvl="0" indent="0" algn="l" rtl="0">
              <a:lnSpc>
                <a:spcPct val="150000"/>
              </a:lnSpc>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There are one hundred tens of thousands in one million.</a:t>
            </a:r>
            <a:endParaRPr sz="1800" b="0" i="0" u="none" strike="noStrike" cap="none">
              <a:solidFill>
                <a:srgbClr val="000000"/>
              </a:solidFill>
              <a:latin typeface="Arial"/>
              <a:ea typeface="Arial"/>
              <a:cs typeface="Arial"/>
              <a:sym typeface="Arial"/>
            </a:endParaRPr>
          </a:p>
        </p:txBody>
      </p:sp>
      <p:graphicFrame>
        <p:nvGraphicFramePr>
          <p:cNvPr id="63" name="Google Shape;63;gf48521a4f1_0_136"/>
          <p:cNvGraphicFramePr/>
          <p:nvPr>
            <p:extLst>
              <p:ext uri="{D42A27DB-BD31-4B8C-83A1-F6EECF244321}">
                <p14:modId xmlns:p14="http://schemas.microsoft.com/office/powerpoint/2010/main" val="899873244"/>
              </p:ext>
            </p:extLst>
          </p:nvPr>
        </p:nvGraphicFramePr>
        <p:xfrm>
          <a:off x="263524" y="1155866"/>
          <a:ext cx="11736400" cy="736620"/>
        </p:xfrm>
        <a:graphic>
          <a:graphicData uri="http://schemas.openxmlformats.org/drawingml/2006/table">
            <a:tbl>
              <a:tblPr firstRow="1" bandRow="1">
                <a:noFill/>
                <a:tableStyleId>{DF1515CF-3FBC-41DA-AD02-C06B2E7B3F5E}</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ten thousand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million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hundred thousand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integer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50" y="1293830"/>
            <a:ext cx="11736900" cy="865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answer will complete the bar model?</a:t>
            </a:r>
            <a:endParaRPr b="1"/>
          </a:p>
          <a:p>
            <a:pPr marL="0" lvl="0" indent="0" algn="ctr" rtl="0">
              <a:lnSpc>
                <a:spcPct val="100000"/>
              </a:lnSpc>
              <a:spcBef>
                <a:spcPts val="0"/>
              </a:spcBef>
              <a:spcAft>
                <a:spcPts val="0"/>
              </a:spcAft>
              <a:buNone/>
            </a:pPr>
            <a:endParaRPr b="1"/>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3,000,000</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300,000</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30,000</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3,000</a:t>
            </a:r>
            <a:endParaRPr/>
          </a:p>
        </p:txBody>
      </p:sp>
      <p:graphicFrame>
        <p:nvGraphicFramePr>
          <p:cNvPr id="74" name="Google Shape;74;p4"/>
          <p:cNvGraphicFramePr/>
          <p:nvPr>
            <p:extLst>
              <p:ext uri="{D42A27DB-BD31-4B8C-83A1-F6EECF244321}">
                <p14:modId xmlns:p14="http://schemas.microsoft.com/office/powerpoint/2010/main" val="3720755991"/>
              </p:ext>
            </p:extLst>
          </p:nvPr>
        </p:nvGraphicFramePr>
        <p:xfrm>
          <a:off x="3119146" y="1918528"/>
          <a:ext cx="5879080" cy="822940"/>
        </p:xfrm>
        <a:graphic>
          <a:graphicData uri="http://schemas.openxmlformats.org/drawingml/2006/table">
            <a:tbl>
              <a:tblPr>
                <a:noFill/>
                <a:tableStyleId>{30A7C9D4-F210-43CC-87F1-F70C7A3F80F4}</a:tableStyleId>
              </a:tblPr>
              <a:tblGrid>
                <a:gridCol w="587908">
                  <a:extLst>
                    <a:ext uri="{9D8B030D-6E8A-4147-A177-3AD203B41FA5}">
                      <a16:colId xmlns:a16="http://schemas.microsoft.com/office/drawing/2014/main" val="20000"/>
                    </a:ext>
                  </a:extLst>
                </a:gridCol>
                <a:gridCol w="587908">
                  <a:extLst>
                    <a:ext uri="{9D8B030D-6E8A-4147-A177-3AD203B41FA5}">
                      <a16:colId xmlns:a16="http://schemas.microsoft.com/office/drawing/2014/main" val="20001"/>
                    </a:ext>
                  </a:extLst>
                </a:gridCol>
                <a:gridCol w="587908">
                  <a:extLst>
                    <a:ext uri="{9D8B030D-6E8A-4147-A177-3AD203B41FA5}">
                      <a16:colId xmlns:a16="http://schemas.microsoft.com/office/drawing/2014/main" val="20002"/>
                    </a:ext>
                  </a:extLst>
                </a:gridCol>
                <a:gridCol w="587908">
                  <a:extLst>
                    <a:ext uri="{9D8B030D-6E8A-4147-A177-3AD203B41FA5}">
                      <a16:colId xmlns:a16="http://schemas.microsoft.com/office/drawing/2014/main" val="20003"/>
                    </a:ext>
                  </a:extLst>
                </a:gridCol>
                <a:gridCol w="587908">
                  <a:extLst>
                    <a:ext uri="{9D8B030D-6E8A-4147-A177-3AD203B41FA5}">
                      <a16:colId xmlns:a16="http://schemas.microsoft.com/office/drawing/2014/main" val="20004"/>
                    </a:ext>
                  </a:extLst>
                </a:gridCol>
                <a:gridCol w="587908">
                  <a:extLst>
                    <a:ext uri="{9D8B030D-6E8A-4147-A177-3AD203B41FA5}">
                      <a16:colId xmlns:a16="http://schemas.microsoft.com/office/drawing/2014/main" val="20005"/>
                    </a:ext>
                  </a:extLst>
                </a:gridCol>
                <a:gridCol w="587908">
                  <a:extLst>
                    <a:ext uri="{9D8B030D-6E8A-4147-A177-3AD203B41FA5}">
                      <a16:colId xmlns:a16="http://schemas.microsoft.com/office/drawing/2014/main" val="20006"/>
                    </a:ext>
                  </a:extLst>
                </a:gridCol>
                <a:gridCol w="587908">
                  <a:extLst>
                    <a:ext uri="{9D8B030D-6E8A-4147-A177-3AD203B41FA5}">
                      <a16:colId xmlns:a16="http://schemas.microsoft.com/office/drawing/2014/main" val="20007"/>
                    </a:ext>
                  </a:extLst>
                </a:gridCol>
                <a:gridCol w="587908">
                  <a:extLst>
                    <a:ext uri="{9D8B030D-6E8A-4147-A177-3AD203B41FA5}">
                      <a16:colId xmlns:a16="http://schemas.microsoft.com/office/drawing/2014/main" val="20008"/>
                    </a:ext>
                  </a:extLst>
                </a:gridCol>
                <a:gridCol w="587908">
                  <a:extLst>
                    <a:ext uri="{9D8B030D-6E8A-4147-A177-3AD203B41FA5}">
                      <a16:colId xmlns:a16="http://schemas.microsoft.com/office/drawing/2014/main" val="20009"/>
                    </a:ext>
                  </a:extLst>
                </a:gridCol>
              </a:tblGrid>
              <a:tr h="410650">
                <a:tc gridSpan="10">
                  <a:txBody>
                    <a:bodyPr/>
                    <a:lstStyle/>
                    <a:p>
                      <a:pPr marL="0" marR="0" lvl="0" indent="0" algn="ctr" rtl="0">
                        <a:lnSpc>
                          <a:spcPct val="100000"/>
                        </a:lnSpc>
                        <a:spcBef>
                          <a:spcPts val="0"/>
                        </a:spcBef>
                        <a:spcAft>
                          <a:spcPts val="0"/>
                        </a:spcAft>
                        <a:buClr>
                          <a:srgbClr val="000000"/>
                        </a:buClr>
                        <a:buSzPts val="1400"/>
                        <a:buFont typeface="Arial"/>
                        <a:buNone/>
                      </a:pPr>
                      <a:r>
                        <a:rPr lang="en-GB" sz="1800" u="none" strike="noStrike" cap="none">
                          <a:latin typeface="Century Gothic" panose="020B0502020202020204" pitchFamily="34" charset="0"/>
                          <a:ea typeface="Nunito"/>
                          <a:cs typeface="Nunito"/>
                          <a:sym typeface="Nunito"/>
                        </a:rPr>
                        <a:t>1</a:t>
                      </a:r>
                      <a:r>
                        <a:rPr lang="en-GB" sz="1800">
                          <a:latin typeface="Century Gothic" panose="020B0502020202020204" pitchFamily="34" charset="0"/>
                          <a:ea typeface="Nunito"/>
                          <a:cs typeface="Nunito"/>
                          <a:sym typeface="Nunito"/>
                        </a:rPr>
                        <a:t>,000,000</a:t>
                      </a:r>
                      <a:endParaRPr sz="1800" u="none" strike="noStrike" cap="none">
                        <a:latin typeface="Century Gothic" panose="020B0502020202020204" pitchFamily="34" charset="0"/>
                        <a:ea typeface="Nunito"/>
                        <a:cs typeface="Nunito"/>
                        <a:sym typeface="Nunito"/>
                      </a:endParaRPr>
                    </a:p>
                  </a:txBody>
                  <a:tcPr marL="68575" marR="6857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0650">
                <a:tc gridSpan="3">
                  <a:txBody>
                    <a:bodyPr/>
                    <a:lstStyle/>
                    <a:p>
                      <a:pPr marL="0" marR="0" lvl="0" indent="0" algn="ctr" rtl="0">
                        <a:lnSpc>
                          <a:spcPct val="100000"/>
                        </a:lnSpc>
                        <a:spcBef>
                          <a:spcPts val="0"/>
                        </a:spcBef>
                        <a:spcAft>
                          <a:spcPts val="0"/>
                        </a:spcAft>
                        <a:buClr>
                          <a:srgbClr val="000000"/>
                        </a:buClr>
                        <a:buSzPts val="1400"/>
                        <a:buFont typeface="Arial"/>
                        <a:buNone/>
                      </a:pPr>
                      <a:endParaRPr sz="1800" u="none" strike="noStrike" cap="none">
                        <a:latin typeface="Century Gothic" panose="020B0502020202020204" pitchFamily="34" charset="0"/>
                        <a:ea typeface="Nunito"/>
                        <a:cs typeface="Nunito"/>
                        <a:sym typeface="Nunito"/>
                      </a:endParaRPr>
                    </a:p>
                  </a:txBody>
                  <a:tcPr marL="68575" marR="6857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7">
                  <a:txBody>
                    <a:bodyPr/>
                    <a:lstStyle/>
                    <a:p>
                      <a:pPr marL="0" marR="0" lvl="0" indent="0" algn="ctr" rtl="0">
                        <a:lnSpc>
                          <a:spcPct val="100000"/>
                        </a:lnSpc>
                        <a:spcBef>
                          <a:spcPts val="0"/>
                        </a:spcBef>
                        <a:spcAft>
                          <a:spcPts val="0"/>
                        </a:spcAft>
                        <a:buClr>
                          <a:srgbClr val="000000"/>
                        </a:buClr>
                        <a:buSzPts val="1400"/>
                        <a:buFont typeface="Arial"/>
                        <a:buNone/>
                      </a:pPr>
                      <a:r>
                        <a:rPr lang="en-GB" sz="1800" u="none" strike="noStrike" cap="none" dirty="0">
                          <a:latin typeface="Century Gothic" panose="020B0502020202020204" pitchFamily="34" charset="0"/>
                          <a:ea typeface="Nunito"/>
                          <a:cs typeface="Nunito"/>
                          <a:sym typeface="Nunito"/>
                        </a:rPr>
                        <a:t>700,000</a:t>
                      </a:r>
                      <a:endParaRPr sz="1800" u="none" strike="noStrike" cap="none" dirty="0">
                        <a:latin typeface="Century Gothic" panose="020B0502020202020204" pitchFamily="34" charset="0"/>
                        <a:ea typeface="Nunito"/>
                        <a:cs typeface="Nunito"/>
                        <a:sym typeface="Nunito"/>
                      </a:endParaRPr>
                    </a:p>
                  </a:txBody>
                  <a:tcPr marL="68575" marR="6857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alibri"/>
              <a:buNone/>
            </a:pPr>
            <a:r>
              <a:rPr lang="en-GB"/>
              <a:t>To write numbers up to 1,000,000 in words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6" name="Google Shape;86;p6"/>
          <p:cNvSpPr txBox="1">
            <a:spLocks noGrp="1"/>
          </p:cNvSpPr>
          <p:nvPr>
            <p:ph type="body" idx="2"/>
          </p:nvPr>
        </p:nvSpPr>
        <p:spPr>
          <a:xfrm>
            <a:off x="263046" y="1176338"/>
            <a:ext cx="11736887" cy="73197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Use place value counters to make ‘half a million’</a:t>
            </a:r>
            <a:endParaRPr b="1" dirty="0"/>
          </a:p>
        </p:txBody>
      </p:sp>
      <p:sp>
        <p:nvSpPr>
          <p:cNvPr id="87" name="Google Shape;87;p6"/>
          <p:cNvSpPr txBox="1"/>
          <p:nvPr/>
        </p:nvSpPr>
        <p:spPr>
          <a:xfrm>
            <a:off x="263046" y="5497012"/>
            <a:ext cx="10212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Five hundred thousand</a:t>
            </a:r>
            <a:endParaRPr/>
          </a:p>
        </p:txBody>
      </p:sp>
      <p:sp>
        <p:nvSpPr>
          <p:cNvPr id="88" name="Google Shape;88;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8" name="TextBox 7">
            <a:extLst>
              <a:ext uri="{FF2B5EF4-FFF2-40B4-BE49-F238E27FC236}">
                <a16:creationId xmlns:a16="http://schemas.microsoft.com/office/drawing/2014/main" id="{60D6BD60-F074-8344-9743-35F31529E873}"/>
              </a:ext>
            </a:extLst>
          </p:cNvPr>
          <p:cNvSpPr txBox="1"/>
          <p:nvPr/>
        </p:nvSpPr>
        <p:spPr>
          <a:xfrm>
            <a:off x="263046" y="4795499"/>
            <a:ext cx="6096000" cy="455125"/>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Say this number aloud.</a:t>
            </a:r>
          </a:p>
        </p:txBody>
      </p:sp>
      <p:pic>
        <p:nvPicPr>
          <p:cNvPr id="9" name="Picture 8" descr="Graphical user interface, timeline&#10;&#10;Description automatically generated with medium confidence">
            <a:extLst>
              <a:ext uri="{FF2B5EF4-FFF2-40B4-BE49-F238E27FC236}">
                <a16:creationId xmlns:a16="http://schemas.microsoft.com/office/drawing/2014/main" id="{1C47036C-5D34-F14B-B2A4-D6CAA2171EB0}"/>
              </a:ext>
            </a:extLst>
          </p:cNvPr>
          <p:cNvPicPr>
            <a:picLocks noChangeAspect="1"/>
          </p:cNvPicPr>
          <p:nvPr/>
        </p:nvPicPr>
        <p:blipFill>
          <a:blip r:embed="rId3"/>
          <a:stretch>
            <a:fillRect/>
          </a:stretch>
        </p:blipFill>
        <p:spPr>
          <a:xfrm>
            <a:off x="1524000" y="2007494"/>
            <a:ext cx="9144000" cy="1879709"/>
          </a:xfrm>
          <a:prstGeom prst="rect">
            <a:avLst/>
          </a:prstGeom>
        </p:spPr>
      </p:pic>
      <p:grpSp>
        <p:nvGrpSpPr>
          <p:cNvPr id="4" name="Group 3">
            <a:extLst>
              <a:ext uri="{FF2B5EF4-FFF2-40B4-BE49-F238E27FC236}">
                <a16:creationId xmlns:a16="http://schemas.microsoft.com/office/drawing/2014/main" id="{A56D4F19-A8FE-3046-9268-4884321A557A}"/>
              </a:ext>
            </a:extLst>
          </p:cNvPr>
          <p:cNvGrpSpPr/>
          <p:nvPr/>
        </p:nvGrpSpPr>
        <p:grpSpPr>
          <a:xfrm>
            <a:off x="1563756" y="2816609"/>
            <a:ext cx="1213702" cy="723471"/>
            <a:chOff x="1563756" y="2816609"/>
            <a:chExt cx="1213702" cy="723471"/>
          </a:xfrm>
        </p:grpSpPr>
        <p:pic>
          <p:nvPicPr>
            <p:cNvPr id="11" name="Picture 10" descr="Shape, circle&#10;&#10;Description automatically generated">
              <a:extLst>
                <a:ext uri="{FF2B5EF4-FFF2-40B4-BE49-F238E27FC236}">
                  <a16:creationId xmlns:a16="http://schemas.microsoft.com/office/drawing/2014/main" id="{7588327D-52BB-454F-BF7C-0F1624425066}"/>
                </a:ext>
              </a:extLst>
            </p:cNvPr>
            <p:cNvPicPr>
              <a:picLocks noChangeAspect="1"/>
            </p:cNvPicPr>
            <p:nvPr/>
          </p:nvPicPr>
          <p:blipFill>
            <a:blip r:embed="rId4"/>
            <a:stretch>
              <a:fillRect/>
            </a:stretch>
          </p:blipFill>
          <p:spPr>
            <a:xfrm>
              <a:off x="1563756" y="2816609"/>
              <a:ext cx="339158" cy="339158"/>
            </a:xfrm>
            <a:prstGeom prst="rect">
              <a:avLst/>
            </a:prstGeom>
          </p:spPr>
        </p:pic>
        <p:pic>
          <p:nvPicPr>
            <p:cNvPr id="12" name="Picture 11" descr="Shape, circle&#10;&#10;Description automatically generated">
              <a:extLst>
                <a:ext uri="{FF2B5EF4-FFF2-40B4-BE49-F238E27FC236}">
                  <a16:creationId xmlns:a16="http://schemas.microsoft.com/office/drawing/2014/main" id="{CC8D8D3C-95D5-CB4F-8AEA-6CBE00126052}"/>
                </a:ext>
              </a:extLst>
            </p:cNvPr>
            <p:cNvPicPr>
              <a:picLocks noChangeAspect="1"/>
            </p:cNvPicPr>
            <p:nvPr/>
          </p:nvPicPr>
          <p:blipFill>
            <a:blip r:embed="rId4"/>
            <a:stretch>
              <a:fillRect/>
            </a:stretch>
          </p:blipFill>
          <p:spPr>
            <a:xfrm>
              <a:off x="2001028" y="2816609"/>
              <a:ext cx="339158" cy="339158"/>
            </a:xfrm>
            <a:prstGeom prst="rect">
              <a:avLst/>
            </a:prstGeom>
          </p:spPr>
        </p:pic>
        <p:pic>
          <p:nvPicPr>
            <p:cNvPr id="13" name="Picture 12" descr="Shape, circle&#10;&#10;Description automatically generated">
              <a:extLst>
                <a:ext uri="{FF2B5EF4-FFF2-40B4-BE49-F238E27FC236}">
                  <a16:creationId xmlns:a16="http://schemas.microsoft.com/office/drawing/2014/main" id="{7E1AF94F-F8D9-A348-B37A-6D5F8BE90640}"/>
                </a:ext>
              </a:extLst>
            </p:cNvPr>
            <p:cNvPicPr>
              <a:picLocks noChangeAspect="1"/>
            </p:cNvPicPr>
            <p:nvPr/>
          </p:nvPicPr>
          <p:blipFill>
            <a:blip r:embed="rId4"/>
            <a:stretch>
              <a:fillRect/>
            </a:stretch>
          </p:blipFill>
          <p:spPr>
            <a:xfrm>
              <a:off x="2438300" y="2816609"/>
              <a:ext cx="339158" cy="339158"/>
            </a:xfrm>
            <a:prstGeom prst="rect">
              <a:avLst/>
            </a:prstGeom>
          </p:spPr>
        </p:pic>
        <p:pic>
          <p:nvPicPr>
            <p:cNvPr id="14" name="Picture 13" descr="Shape, circle&#10;&#10;Description automatically generated">
              <a:extLst>
                <a:ext uri="{FF2B5EF4-FFF2-40B4-BE49-F238E27FC236}">
                  <a16:creationId xmlns:a16="http://schemas.microsoft.com/office/drawing/2014/main" id="{FD65165A-0631-084D-8DA7-ADC6B615179D}"/>
                </a:ext>
              </a:extLst>
            </p:cNvPr>
            <p:cNvPicPr>
              <a:picLocks noChangeAspect="1"/>
            </p:cNvPicPr>
            <p:nvPr/>
          </p:nvPicPr>
          <p:blipFill>
            <a:blip r:embed="rId4"/>
            <a:stretch>
              <a:fillRect/>
            </a:stretch>
          </p:blipFill>
          <p:spPr>
            <a:xfrm>
              <a:off x="1789043" y="3200922"/>
              <a:ext cx="339158" cy="339158"/>
            </a:xfrm>
            <a:prstGeom prst="rect">
              <a:avLst/>
            </a:prstGeom>
          </p:spPr>
        </p:pic>
        <p:pic>
          <p:nvPicPr>
            <p:cNvPr id="15" name="Picture 14" descr="Shape, circle&#10;&#10;Description automatically generated">
              <a:extLst>
                <a:ext uri="{FF2B5EF4-FFF2-40B4-BE49-F238E27FC236}">
                  <a16:creationId xmlns:a16="http://schemas.microsoft.com/office/drawing/2014/main" id="{80101FE5-6628-6941-BD2D-E3CE31F30F4D}"/>
                </a:ext>
              </a:extLst>
            </p:cNvPr>
            <p:cNvPicPr>
              <a:picLocks noChangeAspect="1"/>
            </p:cNvPicPr>
            <p:nvPr/>
          </p:nvPicPr>
          <p:blipFill>
            <a:blip r:embed="rId4"/>
            <a:stretch>
              <a:fillRect/>
            </a:stretch>
          </p:blipFill>
          <p:spPr>
            <a:xfrm>
              <a:off x="2226315" y="3200922"/>
              <a:ext cx="339158" cy="339158"/>
            </a:xfrm>
            <a:prstGeom prst="rect">
              <a:avLst/>
            </a:prstGeom>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childTnLst>
              </p:cTn>
              <p:nextCondLst>
                <p:cond evt="onClick" delay="0">
                  <p:tgtEl>
                    <p:spTgt spid="88"/>
                  </p:tgtEl>
                </p:cond>
              </p:nextCondLst>
            </p:seq>
          </p:childTnLst>
        </p:cTn>
      </p:par>
    </p:tnLst>
    <p:bldLst>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96" name="Google Shape;96;p7"/>
          <p:cNvSpPr txBox="1">
            <a:spLocks noGrp="1"/>
          </p:cNvSpPr>
          <p:nvPr>
            <p:ph type="body" idx="2"/>
          </p:nvPr>
        </p:nvSpPr>
        <p:spPr>
          <a:xfrm>
            <a:off x="263046" y="1176338"/>
            <a:ext cx="11736887" cy="53408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Use the part-whole model to help the Mathling write the number 254,806 in words.  </a:t>
            </a:r>
            <a:endParaRPr b="1" dirty="0"/>
          </a:p>
        </p:txBody>
      </p:sp>
      <p:sp>
        <p:nvSpPr>
          <p:cNvPr id="97" name="Google Shape;97;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98" name="Google Shape;98;p7"/>
          <p:cNvGrpSpPr/>
          <p:nvPr/>
        </p:nvGrpSpPr>
        <p:grpSpPr>
          <a:xfrm>
            <a:off x="1386846" y="1982276"/>
            <a:ext cx="4217053" cy="2641954"/>
            <a:chOff x="152400" y="630275"/>
            <a:chExt cx="2943225" cy="1762125"/>
          </a:xfrm>
        </p:grpSpPr>
        <p:pic>
          <p:nvPicPr>
            <p:cNvPr id="99" name="Google Shape;99;p7"/>
            <p:cNvPicPr preferRelativeResize="0"/>
            <p:nvPr/>
          </p:nvPicPr>
          <p:blipFill rotWithShape="1">
            <a:blip r:embed="rId3">
              <a:alphaModFix/>
            </a:blip>
            <a:srcRect/>
            <a:stretch/>
          </p:blipFill>
          <p:spPr>
            <a:xfrm>
              <a:off x="152400" y="630275"/>
              <a:ext cx="2943225" cy="1762125"/>
            </a:xfrm>
            <a:prstGeom prst="rect">
              <a:avLst/>
            </a:prstGeom>
            <a:noFill/>
            <a:ln>
              <a:noFill/>
            </a:ln>
          </p:spPr>
        </p:pic>
        <p:sp>
          <p:nvSpPr>
            <p:cNvPr id="100" name="Google Shape;100;p7"/>
            <p:cNvSpPr txBox="1"/>
            <p:nvPr/>
          </p:nvSpPr>
          <p:spPr>
            <a:xfrm>
              <a:off x="1108904" y="826849"/>
              <a:ext cx="978000" cy="328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000">
                  <a:latin typeface="Nunito Sans"/>
                  <a:ea typeface="Nunito Sans"/>
                  <a:cs typeface="Nunito Sans"/>
                  <a:sym typeface="Nunito Sans"/>
                </a:rPr>
                <a:t>254,806</a:t>
              </a:r>
              <a:endParaRPr sz="2000" b="0" i="0" u="none" strike="noStrike" cap="none">
                <a:solidFill>
                  <a:srgbClr val="000000"/>
                </a:solidFill>
                <a:latin typeface="Nunito Sans"/>
                <a:ea typeface="Nunito Sans"/>
                <a:cs typeface="Nunito Sans"/>
                <a:sym typeface="Nunito Sans"/>
              </a:endParaRPr>
            </a:p>
          </p:txBody>
        </p:sp>
      </p:grpSp>
      <p:sp>
        <p:nvSpPr>
          <p:cNvPr id="101" name="Google Shape;101;p7"/>
          <p:cNvSpPr txBox="1"/>
          <p:nvPr/>
        </p:nvSpPr>
        <p:spPr>
          <a:xfrm>
            <a:off x="1579400" y="3859775"/>
            <a:ext cx="1401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000">
                <a:latin typeface="Nunito Sans"/>
                <a:ea typeface="Nunito Sans"/>
                <a:cs typeface="Nunito Sans"/>
                <a:sym typeface="Nunito Sans"/>
              </a:rPr>
              <a:t>254,000</a:t>
            </a:r>
            <a:endParaRPr sz="2000" b="0" i="0" u="none" strike="noStrike" cap="none">
              <a:solidFill>
                <a:srgbClr val="000000"/>
              </a:solidFill>
              <a:latin typeface="Nunito Sans"/>
              <a:ea typeface="Nunito Sans"/>
              <a:cs typeface="Nunito Sans"/>
              <a:sym typeface="Nunito Sans"/>
            </a:endParaRPr>
          </a:p>
        </p:txBody>
      </p:sp>
      <p:sp>
        <p:nvSpPr>
          <p:cNvPr id="102" name="Google Shape;102;p7"/>
          <p:cNvSpPr txBox="1"/>
          <p:nvPr/>
        </p:nvSpPr>
        <p:spPr>
          <a:xfrm>
            <a:off x="4002650" y="3859775"/>
            <a:ext cx="1401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000">
                <a:latin typeface="Nunito Sans"/>
                <a:ea typeface="Nunito Sans"/>
                <a:cs typeface="Nunito Sans"/>
                <a:sym typeface="Nunito Sans"/>
              </a:rPr>
              <a:t>806</a:t>
            </a:r>
            <a:endParaRPr sz="2000" b="0" i="0" u="none" strike="noStrike" cap="none">
              <a:solidFill>
                <a:srgbClr val="000000"/>
              </a:solidFill>
              <a:latin typeface="Nunito Sans"/>
              <a:ea typeface="Nunito Sans"/>
              <a:cs typeface="Nunito Sans"/>
              <a:sym typeface="Nunito Sans"/>
            </a:endParaRPr>
          </a:p>
        </p:txBody>
      </p:sp>
      <p:sp>
        <p:nvSpPr>
          <p:cNvPr id="103" name="Google Shape;103;p7"/>
          <p:cNvSpPr/>
          <p:nvPr/>
        </p:nvSpPr>
        <p:spPr>
          <a:xfrm>
            <a:off x="6517400" y="2151482"/>
            <a:ext cx="4063500" cy="20613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dirty="0">
                <a:solidFill>
                  <a:srgbClr val="222222"/>
                </a:solidFill>
                <a:latin typeface="Century Gothic"/>
                <a:ea typeface="Century Gothic"/>
                <a:cs typeface="Century Gothic"/>
                <a:sym typeface="Century Gothic"/>
              </a:rPr>
              <a:t>Two hundred and fifty- four thousand, _____ </a:t>
            </a:r>
            <a:endParaRPr sz="2400" dirty="0">
              <a:solidFill>
                <a:srgbClr val="222222"/>
              </a:solidFill>
              <a:latin typeface="Century Gothic"/>
              <a:ea typeface="Century Gothic"/>
              <a:cs typeface="Century Gothic"/>
              <a:sym typeface="Century Gothic"/>
            </a:endParaRPr>
          </a:p>
        </p:txBody>
      </p:sp>
      <p:pic>
        <p:nvPicPr>
          <p:cNvPr id="11" name="Google Shape;576;p36">
            <a:extLst>
              <a:ext uri="{FF2B5EF4-FFF2-40B4-BE49-F238E27FC236}">
                <a16:creationId xmlns:a16="http://schemas.microsoft.com/office/drawing/2014/main" id="{6A07660C-8D90-B44D-A903-520862CF389B}"/>
              </a:ext>
            </a:extLst>
          </p:cNvPr>
          <p:cNvPicPr preferRelativeResize="0"/>
          <p:nvPr/>
        </p:nvPicPr>
        <p:blipFill>
          <a:blip r:embed="rId4">
            <a:alphaModFix/>
          </a:blip>
          <a:stretch>
            <a:fillRect/>
          </a:stretch>
        </p:blipFill>
        <p:spPr>
          <a:xfrm>
            <a:off x="373437" y="1809602"/>
            <a:ext cx="1013409" cy="982131"/>
          </a:xfrm>
          <a:prstGeom prst="rect">
            <a:avLst/>
          </a:prstGeom>
          <a:noFill/>
          <a:ln>
            <a:noFill/>
          </a:ln>
        </p:spPr>
      </p:pic>
      <p:sp>
        <p:nvSpPr>
          <p:cNvPr id="14" name="TextBox 13">
            <a:extLst>
              <a:ext uri="{FF2B5EF4-FFF2-40B4-BE49-F238E27FC236}">
                <a16:creationId xmlns:a16="http://schemas.microsoft.com/office/drawing/2014/main" id="{34419C11-E8FE-8744-BEBC-30A758D8B086}"/>
              </a:ext>
            </a:extLst>
          </p:cNvPr>
          <p:cNvSpPr txBox="1"/>
          <p:nvPr/>
        </p:nvSpPr>
        <p:spPr>
          <a:xfrm>
            <a:off x="6758608" y="4352375"/>
            <a:ext cx="3233531" cy="369332"/>
          </a:xfrm>
          <a:prstGeom prst="rect">
            <a:avLst/>
          </a:prstGeom>
          <a:noFill/>
        </p:spPr>
        <p:txBody>
          <a:bodyPr wrap="square">
            <a:spAutoFit/>
          </a:bodyPr>
          <a:lstStyle/>
          <a:p>
            <a:pPr marL="0" marR="0" lvl="0" indent="0" algn="ctr" rtl="0">
              <a:lnSpc>
                <a:spcPct val="100000"/>
              </a:lnSpc>
              <a:spcBef>
                <a:spcPts val="0"/>
              </a:spcBef>
              <a:spcAft>
                <a:spcPts val="0"/>
              </a:spcAft>
              <a:buNone/>
            </a:pPr>
            <a:r>
              <a:rPr lang="en-GB" sz="1800" dirty="0">
                <a:solidFill>
                  <a:srgbClr val="43A047"/>
                </a:solidFill>
                <a:latin typeface="Century Gothic"/>
                <a:ea typeface="Century Gothic"/>
                <a:cs typeface="Century Gothic"/>
                <a:sym typeface="Century Gothic"/>
              </a:rPr>
              <a:t>eight hundred and six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nextCondLst>
                <p:cond evt="onClick" delay="0">
                  <p:tgtEl>
                    <p:spTgt spid="97"/>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10" name="Google Shape;110;p8"/>
          <p:cNvSpPr txBox="1">
            <a:spLocks noGrp="1"/>
          </p:cNvSpPr>
          <p:nvPr>
            <p:ph type="body" idx="2"/>
          </p:nvPr>
        </p:nvSpPr>
        <p:spPr>
          <a:xfrm>
            <a:off x="263046" y="1176338"/>
            <a:ext cx="11736900" cy="61389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Match the numbers and the words.</a:t>
            </a:r>
            <a:endParaRPr b="1"/>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endParaRPr/>
          </a:p>
          <a:p>
            <a:pPr marL="0" lvl="0" indent="0" algn="l" rtl="0">
              <a:lnSpc>
                <a:spcPct val="150000"/>
              </a:lnSpc>
              <a:spcBef>
                <a:spcPts val="0"/>
              </a:spcBef>
              <a:spcAft>
                <a:spcPts val="0"/>
              </a:spcAft>
              <a:buClr>
                <a:srgbClr val="222222"/>
              </a:buClr>
              <a:buSzPts val="1800"/>
              <a:buNone/>
            </a:pPr>
            <a:endParaRPr/>
          </a:p>
        </p:txBody>
      </p:sp>
      <p:sp>
        <p:nvSpPr>
          <p:cNvPr id="111" name="Google Shape;111;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12" name="Google Shape;112;p8"/>
          <p:cNvSpPr/>
          <p:nvPr/>
        </p:nvSpPr>
        <p:spPr>
          <a:xfrm>
            <a:off x="1912725" y="1939825"/>
            <a:ext cx="1535700" cy="823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a:solidFill>
                  <a:srgbClr val="222222"/>
                </a:solidFill>
                <a:latin typeface="Century Gothic"/>
                <a:ea typeface="Century Gothic"/>
                <a:cs typeface="Century Gothic"/>
                <a:sym typeface="Century Gothic"/>
              </a:rPr>
              <a:t>3,450</a:t>
            </a:r>
            <a:endParaRPr sz="2400"/>
          </a:p>
        </p:txBody>
      </p:sp>
      <p:sp>
        <p:nvSpPr>
          <p:cNvPr id="113" name="Google Shape;113;p8"/>
          <p:cNvSpPr/>
          <p:nvPr/>
        </p:nvSpPr>
        <p:spPr>
          <a:xfrm>
            <a:off x="1912725" y="2982474"/>
            <a:ext cx="1535700" cy="823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a:solidFill>
                  <a:srgbClr val="222222"/>
                </a:solidFill>
                <a:latin typeface="Century Gothic"/>
                <a:ea typeface="Century Gothic"/>
                <a:cs typeface="Century Gothic"/>
                <a:sym typeface="Century Gothic"/>
              </a:rPr>
              <a:t>34,500</a:t>
            </a:r>
            <a:endParaRPr sz="2400"/>
          </a:p>
        </p:txBody>
      </p:sp>
      <p:sp>
        <p:nvSpPr>
          <p:cNvPr id="114" name="Google Shape;114;p8"/>
          <p:cNvSpPr/>
          <p:nvPr/>
        </p:nvSpPr>
        <p:spPr>
          <a:xfrm>
            <a:off x="1912725" y="4025122"/>
            <a:ext cx="1535700" cy="823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a:solidFill>
                  <a:srgbClr val="222222"/>
                </a:solidFill>
                <a:latin typeface="Century Gothic"/>
                <a:ea typeface="Century Gothic"/>
                <a:cs typeface="Century Gothic"/>
                <a:sym typeface="Century Gothic"/>
              </a:rPr>
              <a:t>345,000</a:t>
            </a:r>
            <a:endParaRPr sz="2400"/>
          </a:p>
        </p:txBody>
      </p:sp>
      <p:sp>
        <p:nvSpPr>
          <p:cNvPr id="115" name="Google Shape;115;p8"/>
          <p:cNvSpPr/>
          <p:nvPr/>
        </p:nvSpPr>
        <p:spPr>
          <a:xfrm>
            <a:off x="1912725" y="5067771"/>
            <a:ext cx="1535700" cy="823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a:solidFill>
                  <a:srgbClr val="222222"/>
                </a:solidFill>
                <a:latin typeface="Century Gothic"/>
                <a:ea typeface="Century Gothic"/>
                <a:cs typeface="Century Gothic"/>
                <a:sym typeface="Century Gothic"/>
              </a:rPr>
              <a:t>340,500</a:t>
            </a:r>
            <a:endParaRPr sz="2400"/>
          </a:p>
        </p:txBody>
      </p:sp>
      <p:sp>
        <p:nvSpPr>
          <p:cNvPr id="116" name="Google Shape;116;p8"/>
          <p:cNvSpPr/>
          <p:nvPr/>
        </p:nvSpPr>
        <p:spPr>
          <a:xfrm>
            <a:off x="5399300" y="1939825"/>
            <a:ext cx="6333000" cy="823800"/>
          </a:xfrm>
          <a:prstGeom prst="roundRect">
            <a:avLst>
              <a:gd name="adj" fmla="val 16667"/>
            </a:avLst>
          </a:prstGeom>
          <a:solidFill>
            <a:srgbClr val="EAD1DC"/>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2000">
              <a:solidFill>
                <a:srgbClr val="222222"/>
              </a:solidFill>
              <a:latin typeface="Century Gothic"/>
              <a:ea typeface="Century Gothic"/>
              <a:cs typeface="Century Gothic"/>
              <a:sym typeface="Century Gothic"/>
            </a:endParaRPr>
          </a:p>
          <a:p>
            <a:pPr marL="0" lvl="0" indent="0" algn="ctr" rtl="0">
              <a:spcBef>
                <a:spcPts val="0"/>
              </a:spcBef>
              <a:spcAft>
                <a:spcPts val="0"/>
              </a:spcAft>
              <a:buNone/>
            </a:pPr>
            <a:r>
              <a:rPr lang="en-GB" sz="2000">
                <a:solidFill>
                  <a:srgbClr val="222222"/>
                </a:solidFill>
                <a:latin typeface="Century Gothic"/>
                <a:ea typeface="Century Gothic"/>
                <a:cs typeface="Century Gothic"/>
                <a:sym typeface="Century Gothic"/>
              </a:rPr>
              <a:t>Three hundred and forty thousand, five hundred</a:t>
            </a:r>
            <a:endParaRPr sz="2000"/>
          </a:p>
          <a:p>
            <a:pPr marL="0" marR="0" lvl="0" indent="0" algn="ctr" rtl="0">
              <a:lnSpc>
                <a:spcPct val="100000"/>
              </a:lnSpc>
              <a:spcBef>
                <a:spcPts val="0"/>
              </a:spcBef>
              <a:spcAft>
                <a:spcPts val="0"/>
              </a:spcAft>
              <a:buNone/>
            </a:pPr>
            <a:endParaRPr sz="2000"/>
          </a:p>
        </p:txBody>
      </p:sp>
      <p:sp>
        <p:nvSpPr>
          <p:cNvPr id="117" name="Google Shape;117;p8"/>
          <p:cNvSpPr/>
          <p:nvPr/>
        </p:nvSpPr>
        <p:spPr>
          <a:xfrm>
            <a:off x="5399300" y="2982474"/>
            <a:ext cx="6333000" cy="823800"/>
          </a:xfrm>
          <a:prstGeom prst="roundRect">
            <a:avLst>
              <a:gd name="adj" fmla="val 16667"/>
            </a:avLst>
          </a:prstGeom>
          <a:solidFill>
            <a:srgbClr val="EAD1DC"/>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2000">
              <a:solidFill>
                <a:srgbClr val="222222"/>
              </a:solidFill>
              <a:latin typeface="Century Gothic"/>
              <a:ea typeface="Century Gothic"/>
              <a:cs typeface="Century Gothic"/>
              <a:sym typeface="Century Gothic"/>
            </a:endParaRPr>
          </a:p>
          <a:p>
            <a:pPr marL="0" lvl="0" indent="0" algn="ctr" rtl="0">
              <a:spcBef>
                <a:spcPts val="0"/>
              </a:spcBef>
              <a:spcAft>
                <a:spcPts val="0"/>
              </a:spcAft>
              <a:buNone/>
            </a:pPr>
            <a:r>
              <a:rPr lang="en-GB" sz="2000">
                <a:solidFill>
                  <a:srgbClr val="222222"/>
                </a:solidFill>
                <a:latin typeface="Century Gothic"/>
                <a:ea typeface="Century Gothic"/>
                <a:cs typeface="Century Gothic"/>
                <a:sym typeface="Century Gothic"/>
              </a:rPr>
              <a:t>Thirty-four thousand, five hundred</a:t>
            </a:r>
            <a:endParaRPr sz="2000"/>
          </a:p>
          <a:p>
            <a:pPr marL="0" marR="0" lvl="0" indent="0" algn="ctr" rtl="0">
              <a:lnSpc>
                <a:spcPct val="100000"/>
              </a:lnSpc>
              <a:spcBef>
                <a:spcPts val="0"/>
              </a:spcBef>
              <a:spcAft>
                <a:spcPts val="0"/>
              </a:spcAft>
              <a:buNone/>
            </a:pPr>
            <a:endParaRPr sz="2000"/>
          </a:p>
        </p:txBody>
      </p:sp>
      <p:sp>
        <p:nvSpPr>
          <p:cNvPr id="118" name="Google Shape;118;p8"/>
          <p:cNvSpPr/>
          <p:nvPr/>
        </p:nvSpPr>
        <p:spPr>
          <a:xfrm>
            <a:off x="5399300" y="5067771"/>
            <a:ext cx="6333000" cy="823800"/>
          </a:xfrm>
          <a:prstGeom prst="roundRect">
            <a:avLst>
              <a:gd name="adj" fmla="val 16667"/>
            </a:avLst>
          </a:prstGeom>
          <a:solidFill>
            <a:srgbClr val="EAD1DC"/>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2000">
              <a:solidFill>
                <a:srgbClr val="222222"/>
              </a:solidFill>
              <a:latin typeface="Century Gothic"/>
              <a:ea typeface="Century Gothic"/>
              <a:cs typeface="Century Gothic"/>
              <a:sym typeface="Century Gothic"/>
            </a:endParaRPr>
          </a:p>
          <a:p>
            <a:pPr marL="0" lvl="0" indent="0" algn="ctr" rtl="0">
              <a:spcBef>
                <a:spcPts val="0"/>
              </a:spcBef>
              <a:spcAft>
                <a:spcPts val="0"/>
              </a:spcAft>
              <a:buNone/>
            </a:pPr>
            <a:r>
              <a:rPr lang="en-GB" sz="2000">
                <a:solidFill>
                  <a:srgbClr val="222222"/>
                </a:solidFill>
                <a:latin typeface="Century Gothic"/>
                <a:ea typeface="Century Gothic"/>
                <a:cs typeface="Century Gothic"/>
                <a:sym typeface="Century Gothic"/>
              </a:rPr>
              <a:t>Three hundred and forty-five thousand</a:t>
            </a:r>
            <a:endParaRPr sz="2000"/>
          </a:p>
          <a:p>
            <a:pPr marL="0" marR="0" lvl="0" indent="0" algn="ctr" rtl="0">
              <a:lnSpc>
                <a:spcPct val="100000"/>
              </a:lnSpc>
              <a:spcBef>
                <a:spcPts val="0"/>
              </a:spcBef>
              <a:spcAft>
                <a:spcPts val="0"/>
              </a:spcAft>
              <a:buNone/>
            </a:pPr>
            <a:endParaRPr sz="2000"/>
          </a:p>
        </p:txBody>
      </p:sp>
      <p:sp>
        <p:nvSpPr>
          <p:cNvPr id="119" name="Google Shape;119;p8"/>
          <p:cNvSpPr/>
          <p:nvPr/>
        </p:nvSpPr>
        <p:spPr>
          <a:xfrm>
            <a:off x="5399300" y="4025122"/>
            <a:ext cx="6333000" cy="823800"/>
          </a:xfrm>
          <a:prstGeom prst="roundRect">
            <a:avLst>
              <a:gd name="adj" fmla="val 16667"/>
            </a:avLst>
          </a:prstGeom>
          <a:solidFill>
            <a:srgbClr val="EAD1DC"/>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2000">
              <a:solidFill>
                <a:srgbClr val="222222"/>
              </a:solidFill>
              <a:latin typeface="Century Gothic"/>
              <a:ea typeface="Century Gothic"/>
              <a:cs typeface="Century Gothic"/>
              <a:sym typeface="Century Gothic"/>
            </a:endParaRPr>
          </a:p>
          <a:p>
            <a:pPr marL="0" lvl="0" indent="0" algn="ctr" rtl="0">
              <a:spcBef>
                <a:spcPts val="0"/>
              </a:spcBef>
              <a:spcAft>
                <a:spcPts val="0"/>
              </a:spcAft>
              <a:buNone/>
            </a:pPr>
            <a:r>
              <a:rPr lang="en-GB" sz="2000">
                <a:solidFill>
                  <a:srgbClr val="222222"/>
                </a:solidFill>
                <a:latin typeface="Century Gothic"/>
                <a:ea typeface="Century Gothic"/>
                <a:cs typeface="Century Gothic"/>
                <a:sym typeface="Century Gothic"/>
              </a:rPr>
              <a:t>Three thousand, four hundred and fifty</a:t>
            </a:r>
            <a:endParaRPr sz="2000"/>
          </a:p>
          <a:p>
            <a:pPr marL="0" marR="0" lvl="0" indent="0" algn="ctr" rtl="0">
              <a:lnSpc>
                <a:spcPct val="100000"/>
              </a:lnSpc>
              <a:spcBef>
                <a:spcPts val="0"/>
              </a:spcBef>
              <a:spcAft>
                <a:spcPts val="0"/>
              </a:spcAft>
              <a:buNone/>
            </a:pPr>
            <a:endParaRPr sz="2000"/>
          </a:p>
        </p:txBody>
      </p:sp>
      <p:cxnSp>
        <p:nvCxnSpPr>
          <p:cNvPr id="120" name="Google Shape;120;p8"/>
          <p:cNvCxnSpPr>
            <a:stCxn id="112" idx="3"/>
            <a:endCxn id="119" idx="1"/>
          </p:cNvCxnSpPr>
          <p:nvPr/>
        </p:nvCxnSpPr>
        <p:spPr>
          <a:xfrm>
            <a:off x="3448425" y="2351725"/>
            <a:ext cx="1950900" cy="2085300"/>
          </a:xfrm>
          <a:prstGeom prst="straightConnector1">
            <a:avLst/>
          </a:prstGeom>
          <a:noFill/>
          <a:ln w="9525" cap="flat" cmpd="sng">
            <a:solidFill>
              <a:srgbClr val="43A047"/>
            </a:solidFill>
            <a:prstDash val="solid"/>
            <a:round/>
            <a:headEnd type="none" w="med" len="med"/>
            <a:tailEnd type="none" w="med" len="med"/>
          </a:ln>
        </p:spPr>
      </p:cxnSp>
      <p:cxnSp>
        <p:nvCxnSpPr>
          <p:cNvPr id="121" name="Google Shape;121;p8"/>
          <p:cNvCxnSpPr>
            <a:stCxn id="113" idx="3"/>
            <a:endCxn id="117" idx="1"/>
          </p:cNvCxnSpPr>
          <p:nvPr/>
        </p:nvCxnSpPr>
        <p:spPr>
          <a:xfrm>
            <a:off x="3448425" y="3394374"/>
            <a:ext cx="1950900" cy="0"/>
          </a:xfrm>
          <a:prstGeom prst="straightConnector1">
            <a:avLst/>
          </a:prstGeom>
          <a:noFill/>
          <a:ln w="9525" cap="flat" cmpd="sng">
            <a:solidFill>
              <a:srgbClr val="43A047"/>
            </a:solidFill>
            <a:prstDash val="solid"/>
            <a:round/>
            <a:headEnd type="none" w="med" len="med"/>
            <a:tailEnd type="none" w="med" len="med"/>
          </a:ln>
        </p:spPr>
      </p:cxnSp>
      <p:cxnSp>
        <p:nvCxnSpPr>
          <p:cNvPr id="122" name="Google Shape;122;p8"/>
          <p:cNvCxnSpPr>
            <a:endCxn id="118" idx="1"/>
          </p:cNvCxnSpPr>
          <p:nvPr/>
        </p:nvCxnSpPr>
        <p:spPr>
          <a:xfrm>
            <a:off x="3448400" y="4437171"/>
            <a:ext cx="1950900" cy="1042500"/>
          </a:xfrm>
          <a:prstGeom prst="straightConnector1">
            <a:avLst/>
          </a:prstGeom>
          <a:noFill/>
          <a:ln w="9525" cap="flat" cmpd="sng">
            <a:solidFill>
              <a:srgbClr val="43A047"/>
            </a:solidFill>
            <a:prstDash val="solid"/>
            <a:round/>
            <a:headEnd type="none" w="med" len="med"/>
            <a:tailEnd type="none" w="med" len="med"/>
          </a:ln>
        </p:spPr>
      </p:cxnSp>
      <p:cxnSp>
        <p:nvCxnSpPr>
          <p:cNvPr id="123" name="Google Shape;123;p8"/>
          <p:cNvCxnSpPr>
            <a:stCxn id="116" idx="1"/>
            <a:endCxn id="115" idx="3"/>
          </p:cNvCxnSpPr>
          <p:nvPr/>
        </p:nvCxnSpPr>
        <p:spPr>
          <a:xfrm flipH="1">
            <a:off x="3448400" y="2351725"/>
            <a:ext cx="1950900" cy="3127800"/>
          </a:xfrm>
          <a:prstGeom prst="straightConnector1">
            <a:avLst/>
          </a:prstGeom>
          <a:noFill/>
          <a:ln w="9525" cap="flat" cmpd="sng">
            <a:solidFill>
              <a:srgbClr val="43A047"/>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500"/>
                                        <p:tgtEl>
                                          <p:spTgt spid="121"/>
                                        </p:tgtEl>
                                      </p:cBhvr>
                                    </p:animEffect>
                                  </p:childTnLst>
                                </p:cTn>
                              </p:par>
                              <p:par>
                                <p:cTn id="11" presetID="10"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500"/>
                                        <p:tgtEl>
                                          <p:spTgt spid="122"/>
                                        </p:tgtEl>
                                      </p:cBhvr>
                                    </p:animEffect>
                                  </p:childTnLst>
                                </p:cTn>
                              </p:par>
                              <p:par>
                                <p:cTn id="14" presetID="10" presetClass="entr" presetSubtype="0" fill="hold" nodeType="with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fade">
                                      <p:cBhvr>
                                        <p:cTn id="16" dur="500"/>
                                        <p:tgtEl>
                                          <p:spTgt spid="123"/>
                                        </p:tgtEl>
                                      </p:cBhvr>
                                    </p:animEffect>
                                  </p:childTnLst>
                                </p:cTn>
                              </p:par>
                            </p:childTnLst>
                          </p:cTn>
                        </p:par>
                      </p:childTnLst>
                    </p:cTn>
                  </p:par>
                </p:childTnLst>
              </p:cTn>
              <p:nextCondLst>
                <p:cond evt="onClick" delay="0">
                  <p:tgtEl>
                    <p:spTgt spid="1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10;&#10;Description automatically generated">
            <a:extLst>
              <a:ext uri="{FF2B5EF4-FFF2-40B4-BE49-F238E27FC236}">
                <a16:creationId xmlns:a16="http://schemas.microsoft.com/office/drawing/2014/main" id="{83439C11-8600-2B4E-976B-093C3027298E}"/>
              </a:ext>
            </a:extLst>
          </p:cNvPr>
          <p:cNvPicPr>
            <a:picLocks noChangeAspect="1"/>
          </p:cNvPicPr>
          <p:nvPr/>
        </p:nvPicPr>
        <p:blipFill>
          <a:blip r:embed="rId3"/>
          <a:stretch>
            <a:fillRect/>
          </a:stretch>
        </p:blipFill>
        <p:spPr>
          <a:xfrm>
            <a:off x="263524" y="1077157"/>
            <a:ext cx="7848600" cy="332232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1533</Words>
  <Application>Microsoft Macintosh PowerPoint</Application>
  <PresentationFormat>Widescreen</PresentationFormat>
  <Paragraphs>186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Calibri</vt:lpstr>
      <vt:lpstr>Arial</vt:lpstr>
      <vt:lpstr>Century Gothic</vt:lpstr>
      <vt:lpstr>Nunito Sans</vt:lpstr>
      <vt:lpstr>Titles</vt:lpstr>
      <vt:lpstr>Office Theme</vt:lpstr>
      <vt:lpstr>PowerPoint Presentation</vt:lpstr>
      <vt:lpstr>PowerPoint Presentation</vt:lpstr>
      <vt:lpstr>PowerPoint Presentation</vt:lpstr>
      <vt:lpstr>PowerPoint Presentation</vt:lpstr>
      <vt:lpstr>To write numbers up to 1,000,000 in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Representing numbers to one million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5</cp:revision>
  <dcterms:created xsi:type="dcterms:W3CDTF">2022-06-30T10:03:35Z</dcterms:created>
  <dcterms:modified xsi:type="dcterms:W3CDTF">2022-08-25T16:10:36Z</dcterms:modified>
</cp:coreProperties>
</file>